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9"/>
  </p:notesMasterIdLst>
  <p:sldIdLst>
    <p:sldId id="256" r:id="rId2"/>
    <p:sldId id="310" r:id="rId3"/>
    <p:sldId id="327" r:id="rId4"/>
    <p:sldId id="257" r:id="rId5"/>
    <p:sldId id="258" r:id="rId6"/>
    <p:sldId id="259" r:id="rId7"/>
    <p:sldId id="260" r:id="rId8"/>
    <p:sldId id="261" r:id="rId9"/>
    <p:sldId id="328" r:id="rId10"/>
    <p:sldId id="262" r:id="rId11"/>
    <p:sldId id="264" r:id="rId12"/>
    <p:sldId id="329" r:id="rId13"/>
    <p:sldId id="265" r:id="rId14"/>
    <p:sldId id="331" r:id="rId15"/>
    <p:sldId id="326" r:id="rId16"/>
    <p:sldId id="332" r:id="rId17"/>
    <p:sldId id="266" r:id="rId18"/>
    <p:sldId id="311" r:id="rId19"/>
    <p:sldId id="312" r:id="rId20"/>
    <p:sldId id="314" r:id="rId21"/>
    <p:sldId id="315" r:id="rId22"/>
    <p:sldId id="316" r:id="rId23"/>
    <p:sldId id="317" r:id="rId24"/>
    <p:sldId id="318" r:id="rId25"/>
    <p:sldId id="321" r:id="rId26"/>
    <p:sldId id="322" r:id="rId27"/>
    <p:sldId id="323" r:id="rId28"/>
    <p:sldId id="268" r:id="rId29"/>
    <p:sldId id="320" r:id="rId30"/>
    <p:sldId id="324" r:id="rId31"/>
    <p:sldId id="333" r:id="rId32"/>
    <p:sldId id="341" r:id="rId33"/>
    <p:sldId id="334" r:id="rId34"/>
    <p:sldId id="335" r:id="rId35"/>
    <p:sldId id="336" r:id="rId36"/>
    <p:sldId id="338" r:id="rId37"/>
    <p:sldId id="339" r:id="rId38"/>
    <p:sldId id="337" r:id="rId39"/>
    <p:sldId id="342" r:id="rId40"/>
    <p:sldId id="269" r:id="rId41"/>
    <p:sldId id="267" r:id="rId42"/>
    <p:sldId id="343" r:id="rId43"/>
    <p:sldId id="319" r:id="rId44"/>
    <p:sldId id="270" r:id="rId45"/>
    <p:sldId id="271" r:id="rId46"/>
    <p:sldId id="272" r:id="rId47"/>
    <p:sldId id="273" r:id="rId48"/>
    <p:sldId id="344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348" r:id="rId58"/>
    <p:sldId id="290" r:id="rId59"/>
    <p:sldId id="297" r:id="rId60"/>
    <p:sldId id="298" r:id="rId61"/>
    <p:sldId id="299" r:id="rId62"/>
    <p:sldId id="300" r:id="rId63"/>
    <p:sldId id="302" r:id="rId64"/>
    <p:sldId id="301" r:id="rId65"/>
    <p:sldId id="303" r:id="rId66"/>
    <p:sldId id="304" r:id="rId67"/>
    <p:sldId id="349" r:id="rId68"/>
    <p:sldId id="305" r:id="rId69"/>
    <p:sldId id="306" r:id="rId70"/>
    <p:sldId id="346" r:id="rId71"/>
    <p:sldId id="347" r:id="rId72"/>
    <p:sldId id="350" r:id="rId73"/>
    <p:sldId id="309" r:id="rId74"/>
    <p:sldId id="351" r:id="rId75"/>
    <p:sldId id="352" r:id="rId76"/>
    <p:sldId id="353" r:id="rId77"/>
    <p:sldId id="354" r:id="rId7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2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3A9969-116B-45AB-AC06-DF304C1D99F6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BE713-1200-495B-A692-7D26F65A5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2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BE713-1200-495B-A692-7D26F65A5D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98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2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1"/>
            <a:ext cx="4594935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2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5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D9576632-61C9-4D83-9382-6252DCB51FCA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0" y="6208777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9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08098625-8E28-4257-B9F1-46D1CFD63BB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7543800" cy="1524000"/>
          </a:xfrm>
        </p:spPr>
        <p:txBody>
          <a:bodyPr>
            <a:noAutofit/>
          </a:bodyPr>
          <a:lstStyle/>
          <a:p>
            <a:pPr algn="ctr"/>
            <a:r>
              <a:rPr lang="th-TH" sz="3600" b="1" dirty="0">
                <a:latin typeface="Ekkamai Standard" pitchFamily="2" charset="0"/>
                <a:cs typeface="Ekkamai Standard" pitchFamily="2" charset="0"/>
              </a:rPr>
              <a:t>ระบบจัดตารางสอนคณะวิทยาศาสตร์ </a:t>
            </a:r>
            <a:r>
              <a:rPr lang="en-US" sz="3600" b="1" dirty="0">
                <a:latin typeface="Ekkamai Standard" pitchFamily="2" charset="0"/>
                <a:cs typeface="Ekkamai Standard" pitchFamily="2" charset="0"/>
              </a:rPr>
              <a:t/>
            </a:r>
            <a:br>
              <a:rPr lang="en-US" sz="3600" b="1" dirty="0">
                <a:latin typeface="Ekkamai Standard" pitchFamily="2" charset="0"/>
                <a:cs typeface="Ekkamai Standard" pitchFamily="2" charset="0"/>
              </a:rPr>
            </a:br>
            <a:r>
              <a:rPr lang="th-TH" sz="3600" b="1" dirty="0">
                <a:latin typeface="Ekkamai Standard" pitchFamily="2" charset="0"/>
                <a:cs typeface="Ekkamai Standard" pitchFamily="2" charset="0"/>
              </a:rPr>
              <a:t>ส่วนของการ</a:t>
            </a:r>
            <a:r>
              <a:rPr lang="th-TH" sz="3600" b="1" dirty="0" smtClean="0">
                <a:latin typeface="Ekkamai Standard" pitchFamily="2" charset="0"/>
                <a:cs typeface="Ekkamai Standard" pitchFamily="2" charset="0"/>
              </a:rPr>
              <a:t>แสดงผล</a:t>
            </a:r>
            <a:r>
              <a:rPr lang="en-US" sz="2800" b="1" dirty="0" smtClean="0">
                <a:latin typeface="Ekkamai Standard" pitchFamily="2" charset="0"/>
                <a:cs typeface="Ekkamai Standard" pitchFamily="2" charset="0"/>
              </a:rPr>
              <a:t/>
            </a:r>
            <a:br>
              <a:rPr lang="en-US" sz="2800" b="1" dirty="0" smtClean="0">
                <a:latin typeface="Ekkamai Standard" pitchFamily="2" charset="0"/>
                <a:cs typeface="Ekkamai Standard" pitchFamily="2" charset="0"/>
              </a:rPr>
            </a:br>
            <a:r>
              <a:rPr lang="en-US" sz="2800" b="1" dirty="0" smtClean="0">
                <a:latin typeface="Ekkamai Standard" pitchFamily="2" charset="0"/>
                <a:cs typeface="Ekkamai Standard" pitchFamily="2" charset="0"/>
              </a:rPr>
              <a:t/>
            </a:r>
            <a:br>
              <a:rPr lang="en-US" sz="2800" b="1" dirty="0" smtClean="0">
                <a:latin typeface="Ekkamai Standard" pitchFamily="2" charset="0"/>
                <a:cs typeface="Ekkamai Standard" pitchFamily="2" charset="0"/>
              </a:rPr>
            </a:br>
            <a:r>
              <a:rPr lang="en-US" sz="2800" dirty="0">
                <a:latin typeface="Ekkamai Standard" pitchFamily="2" charset="0"/>
                <a:cs typeface="Ekkamai Standard" pitchFamily="2" charset="0"/>
              </a:rPr>
              <a:t/>
            </a:r>
            <a:br>
              <a:rPr lang="en-US" sz="2800" dirty="0">
                <a:latin typeface="Ekkamai Standard" pitchFamily="2" charset="0"/>
                <a:cs typeface="Ekkamai Standard" pitchFamily="2" charset="0"/>
              </a:rPr>
            </a:br>
            <a:r>
              <a:rPr lang="th-TH" sz="1800" dirty="0">
                <a:latin typeface="Ekkamai Standard" pitchFamily="2" charset="0"/>
                <a:cs typeface="Ekkamai Standard" pitchFamily="2" charset="0"/>
              </a:rPr>
              <a:t>ห้องปฏิบัติการวิจัย </a:t>
            </a:r>
            <a:r>
              <a:rPr lang="en-US" sz="2000" dirty="0">
                <a:latin typeface="Ekkamai Standard" pitchFamily="2" charset="0"/>
                <a:cs typeface="Ekkamai Standard" pitchFamily="2" charset="0"/>
              </a:rPr>
              <a:t>Mobile Application Developers Incubation </a:t>
            </a:r>
            <a:endParaRPr lang="en-US" sz="4800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5257800"/>
            <a:ext cx="6858000" cy="990600"/>
          </a:xfrm>
        </p:spPr>
        <p:txBody>
          <a:bodyPr>
            <a:normAutofit/>
          </a:bodyPr>
          <a:lstStyle/>
          <a:p>
            <a:pPr algn="ctr"/>
            <a:r>
              <a:rPr lang="th-TH" sz="2000" dirty="0" smtClean="0">
                <a:latin typeface="Ekkamai Standard" pitchFamily="2" charset="0"/>
                <a:cs typeface="Ekkamai Standard" pitchFamily="2" charset="0"/>
              </a:rPr>
              <a:t>	นายนิชฌาน เขื่อนพันธุ์  รหัสนิสิต </a:t>
            </a:r>
            <a:r>
              <a:rPr lang="en-US" sz="2000" dirty="0" smtClean="0">
                <a:latin typeface="Ekkamai Standard" pitchFamily="2" charset="0"/>
                <a:cs typeface="Ekkamai Standard" pitchFamily="2" charset="0"/>
              </a:rPr>
              <a:t>57160050</a:t>
            </a:r>
            <a:r>
              <a:rPr lang="th-TH" sz="2000" dirty="0">
                <a:latin typeface="Ekkamai Standard" pitchFamily="2" charset="0"/>
                <a:cs typeface="Ekkamai Standard" pitchFamily="2" charset="0"/>
              </a:rPr>
              <a:t>	</a:t>
            </a:r>
          </a:p>
          <a:p>
            <a:pPr algn="ctr"/>
            <a:r>
              <a:rPr lang="th-TH" sz="2000" dirty="0" smtClean="0">
                <a:latin typeface="Ekkamai Standard" pitchFamily="2" charset="0"/>
                <a:ea typeface="TH SarabunPSK"/>
                <a:cs typeface="Ekkamai Standard" pitchFamily="2" charset="0"/>
                <a:sym typeface="TH SarabunPSK"/>
              </a:rPr>
              <a:t>สาขาวิทยาการคอมพิวเตอร์ คณะ</a:t>
            </a:r>
            <a:r>
              <a:rPr lang="th-TH" sz="2000" dirty="0">
                <a:latin typeface="Ekkamai Standard" pitchFamily="2" charset="0"/>
                <a:ea typeface="TH SarabunPSK"/>
                <a:cs typeface="Ekkamai Standard" pitchFamily="2" charset="0"/>
                <a:sym typeface="TH SarabunPSK"/>
              </a:rPr>
              <a:t>วิทยาการสารสนเทศ</a:t>
            </a:r>
          </a:p>
          <a:p>
            <a:pPr algn="ctr"/>
            <a:endParaRPr lang="th-TH" sz="2000" dirty="0" smtClean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3074" name="Picture 2" descr="E:\MADI\เล่มจบ\เล่ม\00000\finish\00แก้1\rezervare-onlin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275" y="3324225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1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" sz="2400" b="1" dirty="0" smtClean="0">
                <a:latin typeface="Ekkamai Standard" pitchFamily="2" charset="0"/>
                <a:ea typeface="TH SarabunPSK"/>
                <a:cs typeface="Ekkamai Standard" pitchFamily="2" charset="0"/>
                <a:sym typeface="TH SarabunPSK"/>
              </a:rPr>
              <a:t>หลักการ</a:t>
            </a:r>
            <a:r>
              <a:rPr lang="th" sz="2400" b="1" dirty="0">
                <a:latin typeface="Ekkamai Standard" pitchFamily="2" charset="0"/>
                <a:ea typeface="TH SarabunPSK"/>
                <a:cs typeface="Ekkamai Standard" pitchFamily="2" charset="0"/>
                <a:sym typeface="TH SarabunPSK"/>
              </a:rPr>
              <a:t>และทฤษฎีที่เกี่ยวข้อง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0100" y="498975"/>
            <a:ext cx="7543800" cy="3920626"/>
          </a:xfrm>
        </p:spPr>
        <p:txBody>
          <a:bodyPr>
            <a:normAutofit fontScale="25000" lnSpcReduction="20000"/>
          </a:bodyPr>
          <a:lstStyle/>
          <a:p>
            <a:pPr marL="0" lvl="1" indent="0">
              <a:buNone/>
            </a:pPr>
            <a:endParaRPr lang="th-TH" sz="2400" b="1" dirty="0" smtClean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2400" b="1" dirty="0" smtClean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24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lnSpc>
                <a:spcPct val="220000"/>
              </a:lnSpc>
              <a:buNone/>
            </a:pPr>
            <a:endParaRPr lang="th-TH" sz="1900" b="1" dirty="0" smtClean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th-TH" sz="19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	</a:t>
            </a:r>
          </a:p>
          <a:p>
            <a:pPr marL="0" indent="0">
              <a:lnSpc>
                <a:spcPct val="220000"/>
              </a:lnSpc>
              <a:buNone/>
            </a:pPr>
            <a:endParaRPr lang="th-TH" sz="19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marL="0" indent="0">
              <a:lnSpc>
                <a:spcPct val="220000"/>
              </a:lnSpc>
              <a:buNone/>
            </a:pPr>
            <a:endParaRPr lang="th-TH" sz="1900" b="1" dirty="0" smtClean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marL="0" indent="0">
              <a:lnSpc>
                <a:spcPct val="220000"/>
              </a:lnSpc>
              <a:buNone/>
            </a:pPr>
            <a:endParaRPr lang="th-TH" sz="19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marL="0" indent="0">
              <a:lnSpc>
                <a:spcPct val="220000"/>
              </a:lnSpc>
              <a:buNone/>
            </a:pPr>
            <a:endParaRPr lang="th-TH" sz="1900" b="1" dirty="0" smtClean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th-TH" sz="1900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	</a:t>
            </a:r>
            <a:endParaRPr lang="th-TH" sz="1900" b="1" dirty="0" smtClean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marL="0" indent="0">
              <a:lnSpc>
                <a:spcPct val="220000"/>
              </a:lnSpc>
              <a:buNone/>
            </a:pPr>
            <a:r>
              <a:rPr lang="th-TH" sz="19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	</a:t>
            </a: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แนวคิด</a:t>
            </a:r>
            <a:r>
              <a:rPr lang="th-TH" sz="6400" dirty="0">
                <a:latin typeface="Ekkamai Standard" pitchFamily="2" charset="0"/>
                <a:cs typeface="Ekkamai Standard" pitchFamily="2" charset="0"/>
              </a:rPr>
              <a:t>ในการพัฒนาระบบจัด</a:t>
            </a: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ตารางสอนคณะ</a:t>
            </a:r>
            <a:r>
              <a:rPr lang="th-TH" sz="6400" dirty="0">
                <a:latin typeface="Ekkamai Standard" pitchFamily="2" charset="0"/>
                <a:cs typeface="Ekkamai Standard" pitchFamily="2" charset="0"/>
              </a:rPr>
              <a:t>วิทยาศาสตร์ เกิดขึ้นเนื่องจาก</a:t>
            </a: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การเกิด</a:t>
            </a:r>
            <a:r>
              <a:rPr lang="th-TH" sz="6400" dirty="0">
                <a:latin typeface="Ekkamai Standard" pitchFamily="2" charset="0"/>
                <a:cs typeface="Ekkamai Standard" pitchFamily="2" charset="0"/>
              </a:rPr>
              <a:t>ปัญหา</a:t>
            </a: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ต่างๆเช่น</a:t>
            </a:r>
          </a:p>
          <a:p>
            <a:pPr lvl="3">
              <a:lnSpc>
                <a:spcPct val="170000"/>
              </a:lnSpc>
            </a:pP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จัดตารางสอนแล้วเกิดการชนกันของรายวิชาในการใช้ห้องเรียน</a:t>
            </a:r>
          </a:p>
          <a:p>
            <a:pPr lvl="3">
              <a:lnSpc>
                <a:spcPct val="170000"/>
              </a:lnSpc>
            </a:pP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จัด</a:t>
            </a:r>
            <a:r>
              <a:rPr lang="th-TH" sz="6400" dirty="0">
                <a:latin typeface="Ekkamai Standard" pitchFamily="2" charset="0"/>
                <a:cs typeface="Ekkamai Standard" pitchFamily="2" charset="0"/>
              </a:rPr>
              <a:t>ตารางสอนแล้วเกิดการชนกันระหว่างกลุ่มเรียนของนิสิตสอง</a:t>
            </a: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กลุ่ม</a:t>
            </a:r>
            <a:endParaRPr lang="en-US" sz="6400" dirty="0" smtClean="0">
              <a:latin typeface="Ekkamai Standard" pitchFamily="2" charset="0"/>
              <a:cs typeface="Ekkamai Standard" pitchFamily="2" charset="0"/>
            </a:endParaRPr>
          </a:p>
          <a:p>
            <a:pPr lvl="3">
              <a:lnSpc>
                <a:spcPct val="170000"/>
              </a:lnSpc>
            </a:pP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จัด</a:t>
            </a:r>
            <a:r>
              <a:rPr lang="th-TH" sz="6400" dirty="0">
                <a:latin typeface="Ekkamai Standard" pitchFamily="2" charset="0"/>
                <a:cs typeface="Ekkamai Standard" pitchFamily="2" charset="0"/>
              </a:rPr>
              <a:t>ตารางสอนแล้วมีการชนกัน</a:t>
            </a: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ของวิชา</a:t>
            </a:r>
            <a:r>
              <a:rPr lang="th-TH" sz="6400" dirty="0">
                <a:latin typeface="Ekkamai Standard" pitchFamily="2" charset="0"/>
                <a:cs typeface="Ekkamai Standard" pitchFamily="2" charset="0"/>
              </a:rPr>
              <a:t>ที่อาจารย์จะต้องสอนในเวลา</a:t>
            </a: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เดียวกัน</a:t>
            </a:r>
          </a:p>
          <a:p>
            <a:pPr lvl="3">
              <a:lnSpc>
                <a:spcPct val="170000"/>
              </a:lnSpc>
            </a:pP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การจัดวิชา</a:t>
            </a:r>
            <a:r>
              <a:rPr lang="th-TH" sz="6400" dirty="0">
                <a:latin typeface="Ekkamai Standard" pitchFamily="2" charset="0"/>
                <a:cs typeface="Ekkamai Standard" pitchFamily="2" charset="0"/>
              </a:rPr>
              <a:t>ไปลงในห้องเรียนที่มีความจุไม่เพียงพอต่อจำนวน</a:t>
            </a: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ที่วิชาต้องการ</a:t>
            </a:r>
            <a:endParaRPr lang="en-US" sz="6400" dirty="0" smtClean="0">
              <a:latin typeface="Ekkamai Standard" pitchFamily="2" charset="0"/>
              <a:cs typeface="Ekkamai Standard" pitchFamily="2" charset="0"/>
            </a:endParaRPr>
          </a:p>
          <a:p>
            <a:pPr lvl="3">
              <a:lnSpc>
                <a:spcPct val="170000"/>
              </a:lnSpc>
            </a:pP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การ</a:t>
            </a:r>
            <a:r>
              <a:rPr lang="th-TH" sz="6400" dirty="0">
                <a:latin typeface="Ekkamai Standard" pitchFamily="2" charset="0"/>
                <a:cs typeface="Ekkamai Standard" pitchFamily="2" charset="0"/>
              </a:rPr>
              <a:t>จัดรายวิชาที่เป็นประเภทวิชาบรรยายไปลงในห้องเรียนที่เป็นห้องปฏิบัติ </a:t>
            </a:r>
            <a:endParaRPr lang="th-TH" sz="6400" dirty="0" smtClean="0">
              <a:latin typeface="Ekkamai Standard" pitchFamily="2" charset="0"/>
              <a:cs typeface="Ekkamai Standard" pitchFamily="2" charset="0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th-TH" sz="6400" dirty="0">
                <a:latin typeface="Ekkamai Standard" pitchFamily="2" charset="0"/>
                <a:cs typeface="Ekkamai Standard" pitchFamily="2" charset="0"/>
              </a:rPr>
              <a:t>	</a:t>
            </a: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ซึ่ง</a:t>
            </a:r>
            <a:r>
              <a:rPr lang="th-TH" sz="6400" dirty="0">
                <a:latin typeface="Ekkamai Standard" pitchFamily="2" charset="0"/>
                <a:cs typeface="Ekkamai Standard" pitchFamily="2" charset="0"/>
              </a:rPr>
              <a:t>ปัญหาเหล่านี้ทำให้เกิดความยุ่งยากซับซ้อนเป็นอย่างมาก โดยทาง</a:t>
            </a: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ผู้ดำเนินงานจึง</a:t>
            </a:r>
            <a:r>
              <a:rPr lang="th-TH" sz="6400" dirty="0">
                <a:latin typeface="Ekkamai Standard" pitchFamily="2" charset="0"/>
                <a:cs typeface="Ekkamai Standard" pitchFamily="2" charset="0"/>
              </a:rPr>
              <a:t>ได้เกิดแนวคิดที่จะพัฒนาระบบจัดตารางสอนของคณะวิทยาศาสตร์ขึ้นมา เพื่อมาแก้ไขปัญหาความยุ่งยาก</a:t>
            </a:r>
            <a:r>
              <a:rPr lang="th-TH" sz="6400" dirty="0" smtClean="0">
                <a:latin typeface="Ekkamai Standard" pitchFamily="2" charset="0"/>
                <a:cs typeface="Ekkamai Standard" pitchFamily="2" charset="0"/>
              </a:rPr>
              <a:t>ซับซ้อน</a:t>
            </a:r>
            <a:endParaRPr lang="th-TH" sz="6400" b="1" dirty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lnSpc>
                <a:spcPct val="220000"/>
              </a:lnSpc>
              <a:buNone/>
            </a:pPr>
            <a:endParaRPr lang="th-TH" sz="19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en-US" sz="2400" b="1" dirty="0"/>
          </a:p>
          <a:p>
            <a:endParaRPr lang="en-US" dirty="0"/>
          </a:p>
        </p:txBody>
      </p:sp>
      <p:pic>
        <p:nvPicPr>
          <p:cNvPr id="5122" name="Picture 2" descr="E:\MADI\เล่มจบ\เล่ม\00000\finish\00แก้1\e3e7b5f58a41b36553def6fbb20601e7_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9530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0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543800" cy="388620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h-TH" sz="1400" b="1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เทคโนโลยีที่ใช้ในการพัฒนาระบบ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Ekkamai Standard" pitchFamily="2" charset="0"/>
                <a:cs typeface="Ekkamai Standard" pitchFamily="2" charset="0"/>
              </a:rPr>
              <a:t>Angular5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Ekkamai Standard" pitchFamily="2" charset="0"/>
                <a:cs typeface="Ekkamai Standard" pitchFamily="2" charset="0"/>
              </a:rPr>
              <a:t>Angular Material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latin typeface="Ekkamai Standard" pitchFamily="2" charset="0"/>
                <a:cs typeface="Ekkamai Standard" pitchFamily="2" charset="0"/>
              </a:rPr>
              <a:t>NodeJS</a:t>
            </a:r>
            <a:endParaRPr lang="en-US" sz="1400" dirty="0" smtClean="0"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Ekkamai Standard" pitchFamily="2" charset="0"/>
                <a:cs typeface="Ekkamai Standard" pitchFamily="2" charset="0"/>
              </a:rPr>
              <a:t>Mongo Database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Ekkamai Standard" pitchFamily="2" charset="0"/>
                <a:cs typeface="Ekkamai Standard" pitchFamily="2" charset="0"/>
              </a:rPr>
              <a:t>Rethink Database</a:t>
            </a:r>
            <a:endParaRPr lang="th-TH" sz="1400" dirty="0" smtClean="0">
              <a:latin typeface="Ekkamai Standard" pitchFamily="2" charset="0"/>
              <a:cs typeface="Ekkamai Standard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th-TH" sz="1400" b="1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ภาษาที่ใช้ในการพัฒนาระบบ</a:t>
            </a:r>
            <a:endParaRPr lang="en-US" sz="1400" b="1" dirty="0" smtClean="0">
              <a:solidFill>
                <a:schemeClr val="tx1"/>
              </a:solidFill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Ekkamai Standard" pitchFamily="2" charset="0"/>
                <a:cs typeface="Ekkamai Standard" pitchFamily="2" charset="0"/>
              </a:rPr>
              <a:t>HTML5</a:t>
            </a:r>
          </a:p>
          <a:p>
            <a:pPr>
              <a:lnSpc>
                <a:spcPct val="150000"/>
              </a:lnSpc>
            </a:pPr>
            <a:r>
              <a:rPr lang="en-US" sz="1400" dirty="0" err="1" smtClean="0">
                <a:latin typeface="Ekkamai Standard" pitchFamily="2" charset="0"/>
                <a:cs typeface="Ekkamai Standard" pitchFamily="2" charset="0"/>
              </a:rPr>
              <a:t>TypeScript</a:t>
            </a:r>
            <a:endParaRPr lang="en-US" sz="1400" dirty="0" smtClean="0"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Ekkamai Standard" pitchFamily="2" charset="0"/>
                <a:cs typeface="Ekkamai Standard" pitchFamily="2" charset="0"/>
              </a:rPr>
              <a:t>JavaScript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Ekkamai Standard" pitchFamily="2" charset="0"/>
                <a:cs typeface="Ekkamai Standard" pitchFamily="2" charset="0"/>
              </a:rPr>
              <a:t>SCSS</a:t>
            </a:r>
            <a:endParaRPr lang="th-TH" sz="1400" dirty="0" smtClean="0">
              <a:latin typeface="Ekkamai Standard" pitchFamily="2" charset="0"/>
              <a:cs typeface="Ekkamai Standard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th-TH" sz="1400" b="1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โปรแกรมที่ใช้ในการพัฒนาระบบ</a:t>
            </a:r>
            <a:endParaRPr lang="en-US" sz="1400" b="1" dirty="0" smtClean="0">
              <a:solidFill>
                <a:schemeClr val="tx1"/>
              </a:solidFill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Ekkamai Standard" pitchFamily="2" charset="0"/>
                <a:cs typeface="Ekkamai Standard" pitchFamily="2" charset="0"/>
              </a:rPr>
              <a:t>Visual Studio Code</a:t>
            </a:r>
            <a:endParaRPr lang="en-US" sz="1400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" sz="2400" b="1" dirty="0" smtClean="0">
                <a:latin typeface="Ekkamai Standard" pitchFamily="2" charset="0"/>
                <a:ea typeface="TH SarabunPSK"/>
                <a:cs typeface="Ekkamai Standard" pitchFamily="2" charset="0"/>
                <a:sym typeface="TH SarabunPSK"/>
              </a:rPr>
              <a:t>หลักการ</a:t>
            </a:r>
            <a:r>
              <a:rPr lang="th" sz="2400" b="1" dirty="0">
                <a:latin typeface="Ekkamai Standard" pitchFamily="2" charset="0"/>
                <a:ea typeface="TH SarabunPSK"/>
                <a:cs typeface="Ekkamai Standard" pitchFamily="2" charset="0"/>
                <a:sym typeface="TH SarabunPSK"/>
              </a:rPr>
              <a:t>และทฤษฎีที่เกี่ยวข้อง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0" b="2674"/>
          <a:stretch/>
        </p:blipFill>
        <p:spPr bwMode="auto">
          <a:xfrm>
            <a:off x="4024937" y="990600"/>
            <a:ext cx="1376231" cy="1109206"/>
          </a:xfrm>
          <a:prstGeom prst="rect">
            <a:avLst/>
          </a:prstGeom>
          <a:solidFill>
            <a:srgbClr val="FFFFFF">
              <a:shade val="85000"/>
            </a:srgbClr>
          </a:solidFill>
          <a:ln w="508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7234">
            <a:off x="4541715" y="3068695"/>
            <a:ext cx="998559" cy="928772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0510">
            <a:off x="5860569" y="3148489"/>
            <a:ext cx="1086515" cy="769184"/>
          </a:xfrm>
          <a:prstGeom prst="rect">
            <a:avLst/>
          </a:prstGeom>
        </p:spPr>
      </p:pic>
      <p:pic>
        <p:nvPicPr>
          <p:cNvPr id="10" name="image79.png"/>
          <p:cNvPicPr/>
          <p:nvPr/>
        </p:nvPicPr>
        <p:blipFill rotWithShape="1">
          <a:blip r:embed="rId5"/>
          <a:srcRect l="6329" t="3376" r="5063" b="3798"/>
          <a:stretch/>
        </p:blipFill>
        <p:spPr bwMode="auto">
          <a:xfrm rot="20336454">
            <a:off x="3882086" y="3806692"/>
            <a:ext cx="987039" cy="1034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>
          <a:blip r:embed="rId6"/>
          <a:stretch>
            <a:fillRect/>
          </a:stretch>
        </p:blipFill>
        <p:spPr>
          <a:xfrm>
            <a:off x="4041629" y="2409131"/>
            <a:ext cx="2362200" cy="40766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31248">
            <a:off x="6723654" y="2406455"/>
            <a:ext cx="1439383" cy="880337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3549">
            <a:off x="5302644" y="3909923"/>
            <a:ext cx="954643" cy="954643"/>
          </a:xfrm>
          <a:prstGeom prst="rect">
            <a:avLst/>
          </a:prstGeom>
        </p:spPr>
      </p:pic>
      <p:pic>
        <p:nvPicPr>
          <p:cNvPr id="14" name="Picture 13" descr="https://lh3.googleusercontent.com/1App6_cYel6zoT9-AbvdmknqEKOrFikV_RvHSIf9ovEAOitiPQDigSbE6J58E1RxucZkmvBdeItznKqRXxWms74CeS0oSwMvQMOx8ww8KffAqVySQLo6gprjr0e7VPbtcjOTuF0OGWSGLAJ0sA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7723">
            <a:off x="6114816" y="848901"/>
            <a:ext cx="1284793" cy="150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microservices-with-nancy-and-vs-code-13-638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3" t="24786" r="33012" b="25356"/>
          <a:stretch>
            <a:fillRect/>
          </a:stretch>
        </p:blipFill>
        <p:spPr bwMode="auto">
          <a:xfrm rot="999870">
            <a:off x="4781839" y="5034295"/>
            <a:ext cx="881780" cy="73833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021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1"/>
            <a:ext cx="7543800" cy="4116977"/>
          </a:xfrm>
        </p:spPr>
        <p:txBody>
          <a:bodyPr>
            <a:normAutofit/>
          </a:bodyPr>
          <a:lstStyle/>
          <a:p>
            <a:pPr marL="0" lvl="1" indent="0">
              <a:lnSpc>
                <a:spcPct val="150000"/>
              </a:lnSpc>
              <a:buNone/>
            </a:pPr>
            <a:endParaRPr lang="th-TH" sz="2400" b="1" dirty="0" smtClean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en-US" sz="24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50800" y="281940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4400" b="1" dirty="0">
                <a:latin typeface="Ekkamai Standard" pitchFamily="2" charset="0"/>
                <a:cs typeface="Ekkamai Standard" pitchFamily="2" charset="0"/>
              </a:rPr>
              <a:t>รายละเอียดของการปฏิบัติงาน</a:t>
            </a:r>
            <a:endParaRPr lang="en-US" sz="44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43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th-TH" dirty="0" smtClean="0"/>
              <a:t>	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ส่วนประกอบ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การทำงานของระบบจัดตารางสอนคณะวิทยาศาสตร์ สามารถแจกแจงรายละเอียดได้ดังต่อไปนี้</a:t>
            </a: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	</a:t>
            </a:r>
            <a:endParaRPr lang="th-TH" sz="1600" dirty="0" smtClean="0"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การออกแบบแผนภาพยูสเคส (</a:t>
            </a: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Use Case Diagram) </a:t>
            </a:r>
            <a:endParaRPr lang="th-TH" sz="1600" dirty="0" smtClean="0"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การ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ออกแบบรายละเอียดคำอธิบายแผนภาพยูสเคส (</a:t>
            </a: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Use Case Description) </a:t>
            </a:r>
            <a:endParaRPr lang="th-TH" sz="1600" dirty="0" smtClean="0"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การออกแบบแผนภาพกิจกรรม (</a:t>
            </a: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Activity Diagram) 	</a:t>
            </a:r>
            <a:endParaRPr lang="th-TH" sz="1600" dirty="0" smtClean="0"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การออกแบบแผนภาพคลาส (</a:t>
            </a: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Class Diagram) 		</a:t>
            </a:r>
            <a:endParaRPr lang="th-TH" sz="1600" dirty="0" smtClean="0"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การออกแบบแผนภาพลำดับการทำงาน (</a:t>
            </a: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Sequence Diagram)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600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12290" name="Picture 2" descr="E:\MADI\เล่มจบ\เล่ม\00000\finish\00แก้1\72bb3df2b724026bc224767f4989023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4238171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56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1"/>
            <a:ext cx="7543800" cy="4116977"/>
          </a:xfrm>
        </p:spPr>
        <p:txBody>
          <a:bodyPr>
            <a:normAutofit/>
          </a:bodyPr>
          <a:lstStyle/>
          <a:p>
            <a:pPr marL="0" lvl="1" indent="0">
              <a:lnSpc>
                <a:spcPct val="150000"/>
              </a:lnSpc>
              <a:buNone/>
            </a:pPr>
            <a:endParaRPr lang="th-TH" sz="2400" b="1" dirty="0" smtClean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en-US" sz="24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50800" y="2971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Diagram</a:t>
            </a:r>
            <a:endParaRPr lang="en-US" sz="2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77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se case diagram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220" y="461666"/>
            <a:ext cx="4071560" cy="5597741"/>
          </a:xfrm>
          <a:prstGeom prst="rect">
            <a:avLst/>
          </a:prstGeom>
          <a:ln w="158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Diagram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14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1"/>
            <a:ext cx="7543800" cy="4116977"/>
          </a:xfrm>
        </p:spPr>
        <p:txBody>
          <a:bodyPr>
            <a:normAutofit/>
          </a:bodyPr>
          <a:lstStyle/>
          <a:p>
            <a:pPr marL="0" lvl="1" indent="0">
              <a:lnSpc>
                <a:spcPct val="150000"/>
              </a:lnSpc>
              <a:buNone/>
            </a:pPr>
            <a:endParaRPr lang="th-TH" sz="2400" b="1" dirty="0" smtClean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en-US" sz="24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50800" y="2971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2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95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5029200"/>
            <a:ext cx="7543800" cy="1600200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847" y="461666"/>
            <a:ext cx="4600307" cy="55872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59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23" y="461666"/>
            <a:ext cx="4577955" cy="55973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057" y="487066"/>
            <a:ext cx="4839887" cy="5511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7543800" cy="521602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th-TH" sz="1900" b="1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บทนำ</a:t>
            </a:r>
          </a:p>
          <a:p>
            <a:pPr lvl="1">
              <a:lnSpc>
                <a:spcPct val="150000"/>
              </a:lnSpc>
            </a:pPr>
            <a:r>
              <a:rPr lang="th-TH" sz="1900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ที่มาของการปฏิบัติงานสหกิจศึกษา</a:t>
            </a:r>
          </a:p>
          <a:p>
            <a:pPr lvl="1">
              <a:lnSpc>
                <a:spcPct val="150000"/>
              </a:lnSpc>
            </a:pPr>
            <a:r>
              <a:rPr lang="th-TH" sz="1900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วัตถุประสงค์</a:t>
            </a:r>
          </a:p>
          <a:p>
            <a:pPr lvl="1">
              <a:lnSpc>
                <a:spcPct val="150000"/>
              </a:lnSpc>
            </a:pPr>
            <a:r>
              <a:rPr lang="th-TH" sz="1900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ขอบเขตของงาน</a:t>
            </a:r>
          </a:p>
          <a:p>
            <a:pPr lvl="1">
              <a:lnSpc>
                <a:spcPct val="150000"/>
              </a:lnSpc>
            </a:pPr>
            <a:r>
              <a:rPr lang="th-TH" sz="1900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แผนการดำเนินงาน</a:t>
            </a:r>
          </a:p>
          <a:p>
            <a:pPr>
              <a:lnSpc>
                <a:spcPct val="150000"/>
              </a:lnSpc>
            </a:pPr>
            <a:r>
              <a:rPr lang="th-TH" sz="1900" b="1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หลักการและทฤษฏีที่เกี่ยวข้อง</a:t>
            </a:r>
          </a:p>
          <a:p>
            <a:pPr>
              <a:lnSpc>
                <a:spcPct val="150000"/>
              </a:lnSpc>
            </a:pPr>
            <a:r>
              <a:rPr lang="th-TH" sz="1900" b="1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รายละเอียดการดำเนินงาน</a:t>
            </a:r>
            <a:endParaRPr lang="en-US" sz="1900" b="1" dirty="0" smtClean="0">
              <a:solidFill>
                <a:schemeClr val="tx1"/>
              </a:solidFill>
              <a:latin typeface="Ekkamai Standard" pitchFamily="2" charset="0"/>
              <a:cs typeface="Ekkamai Standard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900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Use Case Diagram</a:t>
            </a:r>
          </a:p>
          <a:p>
            <a:pPr lvl="1">
              <a:lnSpc>
                <a:spcPct val="150000"/>
              </a:lnSpc>
            </a:pPr>
            <a:r>
              <a:rPr lang="en-US" sz="1900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</a:p>
          <a:p>
            <a:pPr lvl="1">
              <a:lnSpc>
                <a:spcPct val="150000"/>
              </a:lnSpc>
            </a:pPr>
            <a:r>
              <a:rPr lang="en-US" sz="1900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Activity Diagram</a:t>
            </a:r>
          </a:p>
          <a:p>
            <a:pPr lvl="1">
              <a:lnSpc>
                <a:spcPct val="150000"/>
              </a:lnSpc>
            </a:pPr>
            <a:r>
              <a:rPr lang="en-US" sz="1900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Class Diagram</a:t>
            </a:r>
          </a:p>
          <a:p>
            <a:pPr lvl="1">
              <a:lnSpc>
                <a:spcPct val="150000"/>
              </a:lnSpc>
            </a:pPr>
            <a:r>
              <a:rPr lang="en-US" sz="1900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Sequence Diagram</a:t>
            </a:r>
            <a:endParaRPr lang="th-TH" sz="1900" dirty="0" smtClean="0">
              <a:solidFill>
                <a:schemeClr val="tx1"/>
              </a:solidFill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th-TH" sz="1900" b="1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ผลการดำเนินงาน</a:t>
            </a:r>
          </a:p>
          <a:p>
            <a:pPr>
              <a:lnSpc>
                <a:spcPct val="150000"/>
              </a:lnSpc>
            </a:pPr>
            <a:r>
              <a:rPr lang="th-TH" sz="1900" b="1" dirty="0" smtClean="0">
                <a:solidFill>
                  <a:schemeClr val="tx1"/>
                </a:solidFill>
                <a:latin typeface="Ekkamai Standard" pitchFamily="2" charset="0"/>
                <a:cs typeface="Ekkamai Standard" pitchFamily="2" charset="0"/>
              </a:rPr>
              <a:t>สรุปผลการดำเนินงาน</a:t>
            </a:r>
          </a:p>
          <a:p>
            <a:endParaRPr lang="th-TH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2424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 smtClean="0">
                <a:latin typeface="Ekkamai Standard" pitchFamily="2" charset="0"/>
                <a:cs typeface="Ekkamai Standard" pitchFamily="2" charset="0"/>
              </a:rPr>
              <a:t>สารบัญ</a:t>
            </a:r>
            <a:endParaRPr lang="en-US" sz="28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8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091" y="533400"/>
            <a:ext cx="4645819" cy="5499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495301"/>
            <a:ext cx="4486275" cy="55688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919" y="474366"/>
            <a:ext cx="4814295" cy="55581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51" y="487066"/>
            <a:ext cx="3959700" cy="5545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7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73" y="461666"/>
            <a:ext cx="4172455" cy="56237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2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553" y="461666"/>
            <a:ext cx="3760895" cy="55838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48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33" y="461666"/>
            <a:ext cx="3843337" cy="56087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48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846" y="474365"/>
            <a:ext cx="3818309" cy="553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Use Case Description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48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57400"/>
            <a:ext cx="7620000" cy="16002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Activity Diagram</a:t>
            </a:r>
            <a:endParaRPr lang="en-US" sz="2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75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6" name="Picture 5" descr="activity รายวิชาทั้งหมด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44" y="461665"/>
            <a:ext cx="3495712" cy="55984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Activity Diagram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54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1"/>
            <a:ext cx="7543800" cy="4116977"/>
          </a:xfrm>
        </p:spPr>
        <p:txBody>
          <a:bodyPr>
            <a:normAutofit/>
          </a:bodyPr>
          <a:lstStyle/>
          <a:p>
            <a:pPr marL="0" lvl="1" indent="0">
              <a:lnSpc>
                <a:spcPct val="150000"/>
              </a:lnSpc>
              <a:buNone/>
            </a:pPr>
            <a:endParaRPr lang="th-TH" sz="2400" b="1" dirty="0" smtClean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en-US" sz="24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50800" y="281940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4400" b="1" dirty="0" smtClean="0">
                <a:latin typeface="Ekkamai Standard" pitchFamily="2" charset="0"/>
                <a:cs typeface="Ekkamai Standard" pitchFamily="2" charset="0"/>
              </a:rPr>
              <a:t>บทนำ</a:t>
            </a:r>
            <a:endParaRPr lang="en-US" sz="44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32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8" name="Content Placeholder 7" descr="activity จัดตารางสอน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746" y="461666"/>
            <a:ext cx="3490507" cy="5689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Activity Diagram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55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57400"/>
            <a:ext cx="7620000" cy="16002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Class Diagram</a:t>
            </a:r>
            <a:endParaRPr lang="en-US" sz="2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38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57400"/>
            <a:ext cx="7620000" cy="16002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Class Diagram</a:t>
            </a:r>
            <a:endParaRPr lang="en-US" sz="2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08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lass Diagra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5" y="456300"/>
            <a:ext cx="4286250" cy="5646334"/>
          </a:xfrm>
          <a:prstGeom prst="rect">
            <a:avLst/>
          </a:prstGeom>
          <a:ln w="158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Class Diagram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057400"/>
            <a:ext cx="7620000" cy="16002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Sequence Diagram</a:t>
            </a:r>
            <a:endParaRPr lang="en-US" sz="2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00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Sequence Diagram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1028163"/>
            <a:ext cx="4429125" cy="4276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91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Sequence Diagram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871470"/>
            <a:ext cx="4867275" cy="4667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Sequence Diagram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1285875"/>
            <a:ext cx="4810125" cy="428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รายละเอียด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ของการปฏิบัติงาน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00100" y="5029200"/>
            <a:ext cx="7543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Sequence Diagram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423988"/>
            <a:ext cx="4105275" cy="4010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1"/>
            <a:ext cx="7543800" cy="4116977"/>
          </a:xfrm>
        </p:spPr>
        <p:txBody>
          <a:bodyPr>
            <a:normAutofit/>
          </a:bodyPr>
          <a:lstStyle/>
          <a:p>
            <a:pPr marL="0" lvl="1" indent="0">
              <a:lnSpc>
                <a:spcPct val="150000"/>
              </a:lnSpc>
              <a:buNone/>
            </a:pPr>
            <a:endParaRPr lang="th-TH" sz="2400" b="1" dirty="0" smtClean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en-US" sz="24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50800" y="281940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4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44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82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1"/>
            <a:ext cx="7543800" cy="4116977"/>
          </a:xfrm>
        </p:spPr>
        <p:txBody>
          <a:bodyPr>
            <a:normAutofit/>
          </a:bodyPr>
          <a:lstStyle/>
          <a:p>
            <a:pPr marL="0" lvl="1" indent="0">
              <a:lnSpc>
                <a:spcPct val="150000"/>
              </a:lnSpc>
              <a:buNone/>
            </a:pPr>
            <a:endParaRPr lang="th-TH" sz="2400" b="1" dirty="0" smtClean="0">
              <a:latin typeface="Ekkamai Standard" pitchFamily="2" charset="0"/>
              <a:cs typeface="Ekkamai Standard" pitchFamily="2" charset="0"/>
            </a:endParaRPr>
          </a:p>
          <a:p>
            <a:pPr marL="0" lvl="1" indent="0" algn="thaiDist">
              <a:lnSpc>
                <a:spcPct val="150000"/>
              </a:lnSpc>
              <a:buNone/>
            </a:pP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	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ปัจจุบันคณะวิทยาศาสตร์มีสาขาวิชาที่เปิดสอนเป็นจำนวนมาก ดังนั้นการจัดตารางสอนในแต่ละครั้งจึงทำให้เกิดความซับซ้อน และยุ่งยากเป็นอย่างมาก ทางผู้ดำเนินงานจึงพัฒนาระบบจัดตารางสอนขึ้นมา เพื่ออำนวยความสะดวกและลดความซับซ้อนในการจัดตารางสอนให้กับผู้ใช้งาน</a:t>
            </a:r>
            <a:endParaRPr lang="th-TH" sz="1600" dirty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en-US" sz="24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2424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 smtClean="0">
                <a:latin typeface="Ekkamai Standard" pitchFamily="2" charset="0"/>
                <a:cs typeface="Ekkamai Standard" pitchFamily="2" charset="0"/>
              </a:rPr>
              <a:t>บทนำ</a:t>
            </a:r>
            <a:endParaRPr lang="en-US" sz="28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381001"/>
            <a:ext cx="6781800" cy="829436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th-TH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ที่มาของการปฏิบัติงานสหกิจ</a:t>
            </a:r>
            <a:r>
              <a:rPr lang="th-TH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ศึกษา</a:t>
            </a:r>
            <a:endParaRPr lang="en-US" sz="1400" dirty="0"/>
          </a:p>
        </p:txBody>
      </p:sp>
      <p:pic>
        <p:nvPicPr>
          <p:cNvPr id="1027" name="Picture 3" descr="E:\MADI\เล่มจบ\เล่ม\00000\finish\00แก้1\Working-Schedu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3048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76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7030A0"/>
                </a:solidFill>
                <a:latin typeface="Ekkamai Standard" pitchFamily="2" charset="0"/>
                <a:cs typeface="Ekkamai Standard" pitchFamily="2" charset="0"/>
              </a:rPr>
              <a:t>D</a:t>
            </a:r>
            <a:r>
              <a:rPr lang="en-US" b="1" dirty="0" smtClean="0">
                <a:solidFill>
                  <a:srgbClr val="00B0F0"/>
                </a:solidFill>
                <a:latin typeface="Ekkamai Standard" pitchFamily="2" charset="0"/>
                <a:cs typeface="Ekkamai Standard" pitchFamily="2" charset="0"/>
              </a:rPr>
              <a:t>e</a:t>
            </a:r>
            <a:r>
              <a:rPr lang="en-US" b="1" dirty="0" smtClean="0">
                <a:solidFill>
                  <a:srgbClr val="92D050"/>
                </a:solidFill>
                <a:latin typeface="Ekkamai Standard" pitchFamily="2" charset="0"/>
                <a:cs typeface="Ekkamai Standard" pitchFamily="2" charset="0"/>
              </a:rPr>
              <a:t>s</a:t>
            </a:r>
            <a:r>
              <a:rPr lang="en-US" b="1" dirty="0" smtClean="0">
                <a:solidFill>
                  <a:srgbClr val="FFFF00"/>
                </a:solidFill>
                <a:latin typeface="Ekkamai Standard" pitchFamily="2" charset="0"/>
                <a:cs typeface="Ekkamai Standard" pitchFamily="2" charset="0"/>
              </a:rPr>
              <a:t>i</a:t>
            </a:r>
            <a:r>
              <a:rPr lang="en-US" b="1" dirty="0" smtClean="0">
                <a:solidFill>
                  <a:srgbClr val="FFC000"/>
                </a:solidFill>
                <a:latin typeface="Ekkamai Standard" pitchFamily="2" charset="0"/>
                <a:cs typeface="Ekkamai Standard" pitchFamily="2" charset="0"/>
              </a:rPr>
              <a:t>g</a:t>
            </a:r>
            <a:r>
              <a:rPr lang="en-US" b="1" dirty="0" smtClean="0">
                <a:solidFill>
                  <a:srgbClr val="FF0000"/>
                </a:solidFill>
                <a:latin typeface="Ekkamai Standard" pitchFamily="2" charset="0"/>
                <a:cs typeface="Ekkamai Standard" pitchFamily="2" charset="0"/>
              </a:rPr>
              <a:t>n</a:t>
            </a:r>
            <a:endParaRPr lang="en-US" b="1" dirty="0">
              <a:solidFill>
                <a:srgbClr val="FF000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E:\MADI\เล่มจบ\เล่ม\00000\finish\00แก้1\Web_Design-51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0" y="3505200"/>
            <a:ext cx="2079170" cy="207917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MADI\เล่มจบ\เล่ม\00000\finish\00แก้1\181354-design-think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671286"/>
            <a:ext cx="4533900" cy="426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96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ระบบจัดตารางสอนคณะวิทยาศาสตร์ ส่วนของการแสดงผล </a:t>
            </a:r>
            <a:r>
              <a:rPr lang="en-US" sz="1800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 </a:t>
            </a:r>
            <a:r>
              <a:rPr lang="en-US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UX UI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987136"/>
            <a:ext cx="7543800" cy="22860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หน้าจัดการข้อมูลพื้นฐาน</a:t>
            </a:r>
            <a:r>
              <a:rPr lang="en-US" sz="1600" dirty="0" smtClean="0">
                <a:latin typeface="Ekkamai Standard" pitchFamily="2" charset="0"/>
                <a:cs typeface="Ekkamai Standard" pitchFamily="2" charset="0"/>
              </a:rPr>
              <a:t> 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ส่วนของผู้ดูแลระบบ</a:t>
            </a: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หน้าจัดการข้อมูลหลักสูตร ส่วนของเจ้าหน้าที่ระดับคณะ</a:t>
            </a: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หน้าจัดการข้อมูลกลุ่มเรียน ส่วนของเจ้าหน้าที่ระดับภาค</a:t>
            </a: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หน้าจัดตารางสอน ส่วนของเจ้าหน้าที่ระดับคณะ  และเจ้าหน้าที่ระดับภาค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7" name="Picture 2" descr="E:\MADI\เล่มจบ\เล่ม\00000\finish\00แก้1\ux-ui-design_1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942" y="3200398"/>
            <a:ext cx="3284113" cy="246308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  <p:pic>
        <p:nvPicPr>
          <p:cNvPr id="6146" name="Picture 2" descr="E:\MADI\เล่มจบ\เล่ม\00000\finish\00แก้1\41ZrjlYBJ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242811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3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438400"/>
            <a:ext cx="9144000" cy="1447800"/>
          </a:xfrm>
        </p:spPr>
        <p:txBody>
          <a:bodyPr>
            <a:noAutofit/>
          </a:bodyPr>
          <a:lstStyle/>
          <a:p>
            <a:pPr algn="ctr"/>
            <a:r>
              <a:rPr lang="th-TH" sz="2000" b="1" dirty="0" smtClean="0">
                <a:latin typeface="Ekkamai Standard" pitchFamily="2" charset="0"/>
                <a:cs typeface="Ekkamai Standard" pitchFamily="2" charset="0"/>
              </a:rPr>
              <a:t>หน้าจัดการ</a:t>
            </a:r>
            <a:r>
              <a:rPr lang="th-TH" sz="2000" b="1" dirty="0">
                <a:latin typeface="Ekkamai Standard" pitchFamily="2" charset="0"/>
                <a:cs typeface="Ekkamai Standard" pitchFamily="2" charset="0"/>
              </a:rPr>
              <a:t>ข้อมูลพื้นฐาน</a:t>
            </a:r>
            <a:r>
              <a:rPr lang="en-US" sz="2000" b="1" dirty="0">
                <a:latin typeface="Ekkamai Standard" pitchFamily="2" charset="0"/>
                <a:cs typeface="Ekkamai Standard" pitchFamily="2" charset="0"/>
              </a:rPr>
              <a:t> </a:t>
            </a:r>
            <a:r>
              <a:rPr lang="th-TH" sz="2000" b="1" dirty="0" smtClean="0">
                <a:latin typeface="Ekkamai Standard" pitchFamily="2" charset="0"/>
                <a:cs typeface="Ekkamai Standard" pitchFamily="2" charset="0"/>
              </a:rPr>
              <a:t>ส่วน</a:t>
            </a:r>
            <a:r>
              <a:rPr lang="th-TH" sz="2000" b="1" dirty="0">
                <a:latin typeface="Ekkamai Standard" pitchFamily="2" charset="0"/>
                <a:cs typeface="Ekkamai Standard" pitchFamily="2" charset="0"/>
              </a:rPr>
              <a:t>ของผู้ดูแลระบบ</a:t>
            </a: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/>
            </a:r>
            <a:br>
              <a:rPr lang="th-TH" sz="2400" b="1" dirty="0">
                <a:latin typeface="Ekkamai Standard" pitchFamily="2" charset="0"/>
                <a:cs typeface="Ekkamai Standard" pitchFamily="2" charset="0"/>
              </a:rPr>
            </a:b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7696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828800"/>
            <a:ext cx="7543800" cy="278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เมนูข้อมูลพื้นฐาน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8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23900" y="1535806"/>
            <a:ext cx="7696200" cy="3039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หน้าจัดการรายวิชาทั้งหมด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91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100" y="1295400"/>
            <a:ext cx="7543800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เพิ่มข้อมูลรายวิชา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46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43373" y="1295400"/>
            <a:ext cx="7457253" cy="36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แก้ไขข้อมูลรายวิชา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58090" y="1981200"/>
            <a:ext cx="7827819" cy="2411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ลบข้อมูลรายวิชา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1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667000"/>
            <a:ext cx="9144000" cy="1447800"/>
          </a:xfrm>
        </p:spPr>
        <p:txBody>
          <a:bodyPr>
            <a:noAutofit/>
          </a:bodyPr>
          <a:lstStyle/>
          <a:p>
            <a:pPr algn="ctr"/>
            <a:r>
              <a:rPr lang="th-TH" sz="2000" b="1" dirty="0" smtClean="0">
                <a:latin typeface="Ekkamai Standard" pitchFamily="2" charset="0"/>
                <a:cs typeface="Ekkamai Standard" pitchFamily="2" charset="0"/>
              </a:rPr>
              <a:t/>
            </a:r>
            <a:br>
              <a:rPr lang="th-TH" sz="2000" b="1" dirty="0" smtClean="0">
                <a:latin typeface="Ekkamai Standard" pitchFamily="2" charset="0"/>
                <a:cs typeface="Ekkamai Standard" pitchFamily="2" charset="0"/>
              </a:rPr>
            </a:br>
            <a:r>
              <a:rPr lang="th-TH" sz="2000" b="1" dirty="0" smtClean="0">
                <a:latin typeface="Ekkamai Standard" pitchFamily="2" charset="0"/>
                <a:cs typeface="Ekkamai Standard" pitchFamily="2" charset="0"/>
              </a:rPr>
              <a:t>หน้าจัดการข้อมูลหลักสูตร ส่วนของเจ้าหน้าที่ระดับคณะ</a:t>
            </a:r>
            <a:br>
              <a:rPr lang="th-TH" sz="2000" b="1" dirty="0" smtClean="0">
                <a:latin typeface="Ekkamai Standard" pitchFamily="2" charset="0"/>
                <a:cs typeface="Ekkamai Standard" pitchFamily="2" charset="0"/>
              </a:rPr>
            </a:br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/>
            </a:r>
            <a:br>
              <a:rPr lang="th-TH" sz="2400" b="1" dirty="0" smtClean="0">
                <a:latin typeface="Ekkamai Standard" pitchFamily="2" charset="0"/>
                <a:cs typeface="Ekkamai Standard" pitchFamily="2" charset="0"/>
              </a:rPr>
            </a:b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7339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 rotWithShape="1">
          <a:blip r:embed="rId2"/>
          <a:srcRect r="40595"/>
          <a:stretch/>
        </p:blipFill>
        <p:spPr bwMode="auto">
          <a:xfrm>
            <a:off x="2139102" y="2362200"/>
            <a:ext cx="4552951" cy="1686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เมนูข้อมูลหลักสูตร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92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52400"/>
            <a:ext cx="6781800" cy="1600200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en-US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/>
            </a:r>
            <a:br>
              <a:rPr lang="en-US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</a:br>
            <a:r>
              <a:rPr lang="en-US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/>
            </a:r>
            <a:br>
              <a:rPr lang="en-US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</a:br>
            <a:r>
              <a:rPr lang="th-TH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วัตถุประสงค์</a:t>
            </a:r>
            <a:r>
              <a:rPr lang="th-TH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ของงานสหกิจศึกษาที่ได้รับมอบหมาย</a:t>
            </a:r>
            <a:r>
              <a:rPr lang="th-TH" b="1" dirty="0">
                <a:latin typeface="Ekkamai Standard" pitchFamily="2" charset="0"/>
                <a:cs typeface="Ekkamai Standard" pitchFamily="2" charset="0"/>
              </a:rPr>
              <a:t/>
            </a:r>
            <a:br>
              <a:rPr lang="th-TH" b="1" dirty="0">
                <a:latin typeface="Ekkamai Standard" pitchFamily="2" charset="0"/>
                <a:cs typeface="Ekkamai Standard" pitchFamily="2" charset="0"/>
              </a:rPr>
            </a:b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2424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 smtClean="0">
                <a:latin typeface="Ekkamai Standard" pitchFamily="2" charset="0"/>
                <a:cs typeface="Ekkamai Standard" pitchFamily="2" charset="0"/>
              </a:rPr>
              <a:t>บทนำ</a:t>
            </a:r>
            <a:endParaRPr lang="en-US" sz="28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0100" y="1905000"/>
            <a:ext cx="7543800" cy="3200400"/>
          </a:xfrm>
        </p:spPr>
        <p:txBody>
          <a:bodyPr>
            <a:normAutofit/>
          </a:bodyPr>
          <a:lstStyle/>
          <a:p>
            <a:pPr marL="320040" lvl="1" indent="0" algn="ctr">
              <a:buNone/>
            </a:pPr>
            <a:endParaRPr lang="th-TH" sz="24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marL="320040" lvl="1" indent="0" algn="ctr">
              <a:buNone/>
            </a:pPr>
            <a:endParaRPr lang="th-TH" sz="2400" b="1" dirty="0" smtClean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lvl="0"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ช่วย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จัดการข้อมูลพื้นฐาน</a:t>
            </a: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, 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ข้อมูลหลักสูตรและข้อมูลกลุ่ม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เรียนให้ง่ายขึ้น</a:t>
            </a:r>
            <a:endParaRPr lang="en-US" sz="1600" dirty="0" smtClean="0">
              <a:latin typeface="Ekkamai Standard" pitchFamily="2" charset="0"/>
              <a:cs typeface="Ekkamai Standard" pitchFamily="2" charset="0"/>
            </a:endParaRPr>
          </a:p>
          <a:p>
            <a:pPr lvl="0"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ช่วย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ลดความ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ซับซ้อนใน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การจัดตารางสอนของเจ้าหน้าที่คณะ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วิทยาศาสตร์</a:t>
            </a:r>
            <a:endParaRPr lang="en-US" sz="1600" dirty="0" smtClean="0">
              <a:latin typeface="Ekkamai Standard" pitchFamily="2" charset="0"/>
              <a:cs typeface="Ekkamai Standard" pitchFamily="2" charset="0"/>
            </a:endParaRPr>
          </a:p>
          <a:p>
            <a:pPr lvl="0"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ช่วย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แก้ไขปัญหา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เรื่องการใช้กระดาษ ซึ่งในระบบจัดตารางสอนจะมี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การจัดการข้อมูลและจัดตารางสอนในคอมพิวเตอร์ที่ใช้การเก็บข้อมูลบน </a:t>
            </a: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Database 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 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en-US" sz="2400" b="1" dirty="0"/>
          </a:p>
          <a:p>
            <a:endParaRPr lang="en-US" dirty="0"/>
          </a:p>
        </p:txBody>
      </p:sp>
      <p:pic>
        <p:nvPicPr>
          <p:cNvPr id="4098" name="Picture 2" descr="E:\MADI\เล่มจบ\เล่ม\00000\finish\00แก้1\d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733800"/>
            <a:ext cx="2971800" cy="19812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10441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42133" y="1600200"/>
            <a:ext cx="7859731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หน้าจัดการหลักสูตรทั้งหมด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0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10444" y="990600"/>
            <a:ext cx="7123112" cy="40745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เพิ่มข้อมูลหลักสูตร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51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17099" y="914400"/>
            <a:ext cx="7309802" cy="422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แก้ไขข้อมูลหลักสูตร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1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62000" y="1905000"/>
            <a:ext cx="7620000" cy="2364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ลบข้อมูลหลักสูตร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49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70703" y="1213834"/>
            <a:ext cx="7202593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จัดการรายวิชาในหลักสูตร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84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284914" y="1828800"/>
            <a:ext cx="2574171" cy="258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เพิ่มรายวิชาในหลักสูตร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371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314738" y="2133600"/>
            <a:ext cx="6514523" cy="2393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ลบรายวิชาในหลักสูตร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8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743200"/>
            <a:ext cx="9144000" cy="1447800"/>
          </a:xfrm>
        </p:spPr>
        <p:txBody>
          <a:bodyPr>
            <a:noAutofit/>
          </a:bodyPr>
          <a:lstStyle/>
          <a:p>
            <a:pPr algn="ctr"/>
            <a:r>
              <a:rPr lang="th-TH" sz="2000" b="1" dirty="0">
                <a:latin typeface="Ekkamai Standard" pitchFamily="2" charset="0"/>
                <a:cs typeface="Ekkamai Standard" pitchFamily="2" charset="0"/>
              </a:rPr>
              <a:t/>
            </a:r>
            <a:br>
              <a:rPr lang="th-TH" sz="2000" b="1" dirty="0">
                <a:latin typeface="Ekkamai Standard" pitchFamily="2" charset="0"/>
                <a:cs typeface="Ekkamai Standard" pitchFamily="2" charset="0"/>
              </a:rPr>
            </a:br>
            <a:r>
              <a:rPr lang="th-TH" sz="2000" b="1" dirty="0">
                <a:latin typeface="Ekkamai Standard" pitchFamily="2" charset="0"/>
                <a:cs typeface="Ekkamai Standard" pitchFamily="2" charset="0"/>
              </a:rPr>
              <a:t>หน้าจัดการ</a:t>
            </a:r>
            <a:r>
              <a:rPr lang="th-TH" sz="2000" b="1" dirty="0" smtClean="0">
                <a:latin typeface="Ekkamai Standard" pitchFamily="2" charset="0"/>
                <a:cs typeface="Ekkamai Standard" pitchFamily="2" charset="0"/>
              </a:rPr>
              <a:t>ข้อมูลกลุ่มเรียน </a:t>
            </a:r>
            <a:r>
              <a:rPr lang="th-TH" sz="2000" b="1" dirty="0">
                <a:latin typeface="Ekkamai Standard" pitchFamily="2" charset="0"/>
                <a:cs typeface="Ekkamai Standard" pitchFamily="2" charset="0"/>
              </a:rPr>
              <a:t>ส่วนของเจ้าหน้าที่ระดับคณะ</a:t>
            </a:r>
            <a:br>
              <a:rPr lang="th-TH" sz="2000" b="1" dirty="0">
                <a:latin typeface="Ekkamai Standard" pitchFamily="2" charset="0"/>
                <a:cs typeface="Ekkamai Standard" pitchFamily="2" charset="0"/>
              </a:rPr>
            </a:b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/>
            </a:r>
            <a:br>
              <a:rPr lang="th-TH" sz="2400" b="1" dirty="0">
                <a:latin typeface="Ekkamai Standard" pitchFamily="2" charset="0"/>
                <a:cs typeface="Ekkamai Standard" pitchFamily="2" charset="0"/>
              </a:rPr>
            </a:b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5004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19013"/>
          <a:stretch/>
        </p:blipFill>
        <p:spPr>
          <a:xfrm>
            <a:off x="2025969" y="2770031"/>
            <a:ext cx="5092065" cy="1276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เมนูข้อมูลกลุ่มเรียน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2468451"/>
            <a:ext cx="7315200" cy="1407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เลือกชนิดรายวิชา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001"/>
            <a:ext cx="6781800" cy="783464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th-TH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ขอบเขตของงานสหกิจ</a:t>
            </a:r>
            <a:r>
              <a:rPr lang="th-TH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ศึกษา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100" y="498974"/>
            <a:ext cx="7543800" cy="491122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สามารถจัดการข้อมูล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พื้นฐาน ข้อมูล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หลักสูตร และข้อมูล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กลุ่ม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เรียนได้</a:t>
            </a:r>
            <a:endParaRPr lang="en-US" sz="1600" dirty="0" smtClean="0"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สามารถ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จัดตารางสอนโดยใช้การลาก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วาง</a:t>
            </a: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สามารถแบ่งกลุ่มรายวิชาที่ใช้จัดตารางสอนได้ </a:t>
            </a:r>
            <a:endParaRPr lang="en-US" sz="1600" dirty="0" smtClean="0"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สามารถแสดงตารางสอนในมุมมองอาจารย์ มุมมอง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ห้องเรียน 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และมุมมอง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ชั้นเรียน</a:t>
            </a:r>
            <a:endParaRPr lang="en-US" sz="1600" dirty="0" smtClean="0"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สามารถ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แสดงตารางสอนในรูปแบบของการซ้อนทับหลายมุมมองได้ 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  <a:p>
            <a:pPr>
              <a:lnSpc>
                <a:spcPct val="150000"/>
              </a:lnSpc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สามารถจัด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ตารางสอนพร้อมกันหลายหน้าจอหลายมุมมองได้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2424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 smtClean="0">
                <a:latin typeface="Ekkamai Standard" pitchFamily="2" charset="0"/>
                <a:cs typeface="Ekkamai Standard" pitchFamily="2" charset="0"/>
              </a:rPr>
              <a:t>บทนำ</a:t>
            </a:r>
            <a:endParaRPr lang="en-US" sz="28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11266" name="Picture 2" descr="E:\MADI\เล่มจบ\เล่ม\00000\finish\00แก้1\VMYwcLn2V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081285"/>
            <a:ext cx="2895600" cy="190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77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89412" y="1981200"/>
            <a:ext cx="7365175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เลือกหลักสูตร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84756" y="2286000"/>
            <a:ext cx="7574487" cy="1779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เลือกหลักสูตร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45901" y="1371600"/>
            <a:ext cx="7543800" cy="3582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แสดงข้อมูลรายวิชา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17404" y="1828800"/>
            <a:ext cx="7100605" cy="3030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เพิ่มอาจารย์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37677" y="1752600"/>
            <a:ext cx="7268645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เพิ่มอาจารย์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77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55054" y="1975834"/>
            <a:ext cx="7197401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แบ่งกลุ่ม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4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851041" y="1600200"/>
            <a:ext cx="7441917" cy="3200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</p:spPr>
        <p:txBody>
          <a:bodyPr>
            <a:noAutofit/>
          </a:bodyPr>
          <a:lstStyle/>
          <a:p>
            <a:r>
              <a:rPr lang="th-TH" sz="18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รวมกลุ่ม</a:t>
            </a:r>
            <a:endParaRPr lang="en-US" sz="18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41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3952" y="3048000"/>
            <a:ext cx="9144000" cy="1447800"/>
          </a:xfrm>
        </p:spPr>
        <p:txBody>
          <a:bodyPr>
            <a:noAutofit/>
          </a:bodyPr>
          <a:lstStyle/>
          <a:p>
            <a:pPr algn="ctr"/>
            <a:r>
              <a:rPr lang="th-TH" sz="2000" b="1" dirty="0">
                <a:latin typeface="Ekkamai Standard" pitchFamily="2" charset="0"/>
                <a:cs typeface="Ekkamai Standard" pitchFamily="2" charset="0"/>
              </a:rPr>
              <a:t/>
            </a:r>
            <a:br>
              <a:rPr lang="th-TH" sz="2000" b="1" dirty="0">
                <a:latin typeface="Ekkamai Standard" pitchFamily="2" charset="0"/>
                <a:cs typeface="Ekkamai Standard" pitchFamily="2" charset="0"/>
              </a:rPr>
            </a:br>
            <a:r>
              <a:rPr lang="th-TH" sz="2000" b="1" dirty="0">
                <a:latin typeface="Ekkamai Standard" pitchFamily="2" charset="0"/>
                <a:cs typeface="Ekkamai Standard" pitchFamily="2" charset="0"/>
              </a:rPr>
              <a:t>หน้าจัดตารางสอน ส่วนของเจ้าหน้าที่ระดับคณะ  และเจ้าหน้าที่ระดับภาค</a:t>
            </a:r>
            <a:r>
              <a:rPr lang="en-US" sz="2000" dirty="0">
                <a:latin typeface="Ekkamai Standard" pitchFamily="2" charset="0"/>
                <a:cs typeface="Ekkamai Standard" pitchFamily="2" charset="0"/>
              </a:rPr>
              <a:t/>
            </a:r>
            <a:br>
              <a:rPr lang="en-US" sz="2000" dirty="0">
                <a:latin typeface="Ekkamai Standard" pitchFamily="2" charset="0"/>
                <a:cs typeface="Ekkamai Standard" pitchFamily="2" charset="0"/>
              </a:rPr>
            </a:br>
            <a:r>
              <a:rPr lang="th-TH" sz="2000" b="1" dirty="0">
                <a:latin typeface="Ekkamai Standard" pitchFamily="2" charset="0"/>
                <a:cs typeface="Ekkamai Standard" pitchFamily="2" charset="0"/>
              </a:rPr>
              <a:t/>
            </a:r>
            <a:br>
              <a:rPr lang="th-TH" sz="2000" b="1" dirty="0">
                <a:latin typeface="Ekkamai Standard" pitchFamily="2" charset="0"/>
                <a:cs typeface="Ekkamai Standard" pitchFamily="2" charset="0"/>
              </a:rPr>
            </a:br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/>
            </a:r>
            <a:br>
              <a:rPr lang="th-TH" sz="2400" b="1" dirty="0">
                <a:latin typeface="Ekkamai Standard" pitchFamily="2" charset="0"/>
                <a:cs typeface="Ekkamai Standard" pitchFamily="2" charset="0"/>
              </a:rPr>
            </a:b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1817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8" name="Project 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186" y="685800"/>
            <a:ext cx="9065593" cy="509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1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143000"/>
            <a:ext cx="7524750" cy="42306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0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010400" cy="931894"/>
          </a:xfrm>
        </p:spPr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th-TH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ห้องปฏิบัติการวิจัย</a:t>
            </a:r>
            <a:r>
              <a:rPr lang="en-US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 Mobile Application Developers </a:t>
            </a:r>
            <a:r>
              <a:rPr lang="en-US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Incubation</a:t>
            </a:r>
            <a:endParaRPr lang="en-US" sz="14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-2424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 smtClean="0">
                <a:latin typeface="Ekkamai Standard" pitchFamily="2" charset="0"/>
                <a:cs typeface="Ekkamai Standard" pitchFamily="2" charset="0"/>
              </a:rPr>
              <a:t>บทนำ</a:t>
            </a:r>
            <a:endParaRPr lang="en-US" sz="28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00100" y="838200"/>
            <a:ext cx="7543800" cy="5486400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endParaRPr lang="th-TH" sz="1600" b="1" dirty="0" smtClean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1600" b="1" dirty="0" smtClean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16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1600" dirty="0" smtClean="0"/>
          </a:p>
          <a:p>
            <a:pPr marL="0" indent="0" algn="thaiDist">
              <a:lnSpc>
                <a:spcPct val="170000"/>
              </a:lnSpc>
              <a:buNone/>
            </a:pPr>
            <a:endParaRPr lang="th-TH" sz="1600" dirty="0" smtClean="0">
              <a:latin typeface="Ekkamai Standard" pitchFamily="2" charset="0"/>
              <a:cs typeface="Ekkamai Standard" pitchFamily="2" charset="0"/>
            </a:endParaRPr>
          </a:p>
          <a:p>
            <a:pPr marL="0" indent="0" algn="thaiDist">
              <a:lnSpc>
                <a:spcPct val="170000"/>
              </a:lnSpc>
              <a:buNone/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	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เกิดจากการ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รวมตัวของอาจารย์ที่มีความมุ่งหวังในการพัฒนานิสิตให้เป็นเลิศในงาน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วิชาการ ซึ่ง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ห้องปฏิบัติการวิจัยจะเน้นงานวิจัยที่เกี่ยวข้องกับงานทางด้านวิทยาการคอมพิวเตอร์และเทคโนโลยีสารสนเทศ ในด้านต่างๆ 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ดังนี้</a:t>
            </a:r>
            <a:endParaRPr lang="en-US" sz="1600" dirty="0" smtClean="0">
              <a:latin typeface="Ekkamai Standard" pitchFamily="2" charset="0"/>
              <a:cs typeface="Ekkamai Standard" pitchFamily="2" charset="0"/>
            </a:endParaRPr>
          </a:p>
          <a:p>
            <a:pPr marL="0" indent="0">
              <a:buNone/>
            </a:pPr>
            <a:endParaRPr lang="th-TH" sz="1600" dirty="0">
              <a:latin typeface="Ekkamai Standard" pitchFamily="2" charset="0"/>
              <a:cs typeface="Ekkamai Standard" pitchFamily="2" charset="0"/>
            </a:endParaRPr>
          </a:p>
          <a:p>
            <a:pPr marL="0" indent="0">
              <a:buNone/>
            </a:pPr>
            <a:endParaRPr lang="th-TH" sz="1600" dirty="0" smtClean="0">
              <a:latin typeface="Ekkamai Standard" pitchFamily="2" charset="0"/>
              <a:cs typeface="Ekkamai Standard" pitchFamily="2" charset="0"/>
            </a:endParaRPr>
          </a:p>
          <a:p>
            <a:pPr marL="0" indent="0">
              <a:buNone/>
            </a:pP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								</a:t>
            </a:r>
            <a:endParaRPr lang="th-TH" sz="1600" b="1" dirty="0" smtClean="0"/>
          </a:p>
          <a:p>
            <a:pPr marL="0" lvl="1" indent="0">
              <a:buNone/>
            </a:pPr>
            <a:endParaRPr lang="th-TH" sz="1600" b="1" dirty="0" smtClean="0"/>
          </a:p>
          <a:p>
            <a:pPr marL="0" lvl="1" indent="0">
              <a:buNone/>
            </a:pPr>
            <a:endParaRPr lang="th-TH" sz="1600" b="1" dirty="0"/>
          </a:p>
          <a:p>
            <a:pPr marL="0" lvl="1" indent="0">
              <a:buNone/>
            </a:pPr>
            <a:endParaRPr lang="th-TH" sz="1600" b="1" dirty="0" smtClean="0"/>
          </a:p>
          <a:p>
            <a:pPr marL="0" lvl="1" indent="0">
              <a:buNone/>
            </a:pPr>
            <a:endParaRPr lang="th-TH" sz="1600" b="1" dirty="0" smtClean="0"/>
          </a:p>
          <a:p>
            <a:pPr marL="0" lvl="1" indent="0">
              <a:buNone/>
            </a:pPr>
            <a:r>
              <a:rPr lang="en-US" sz="1600" dirty="0" smtClean="0">
                <a:latin typeface="Ekkamai Standard" pitchFamily="2" charset="0"/>
                <a:cs typeface="Ekkamai Standard" pitchFamily="2" charset="0"/>
              </a:rPr>
              <a:t>Mobile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 </a:t>
            </a:r>
            <a:r>
              <a:rPr lang="en-US" sz="1600" dirty="0" smtClean="0">
                <a:latin typeface="Ekkamai Standard" pitchFamily="2" charset="0"/>
                <a:cs typeface="Ekkamai Standard" pitchFamily="2" charset="0"/>
              </a:rPr>
              <a:t>Application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	 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      </a:t>
            </a:r>
            <a:r>
              <a:rPr lang="en-US" sz="1600" dirty="0" smtClean="0">
                <a:latin typeface="Ekkamai Standard" pitchFamily="2" charset="0"/>
                <a:cs typeface="Ekkamai Standard" pitchFamily="2" charset="0"/>
              </a:rPr>
              <a:t>              	 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	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                </a:t>
            </a:r>
            <a:r>
              <a:rPr lang="en-US" sz="1600" dirty="0" smtClean="0">
                <a:latin typeface="Ekkamai Standard" pitchFamily="2" charset="0"/>
                <a:cs typeface="Ekkamai Standard" pitchFamily="2" charset="0"/>
              </a:rPr>
              <a:t>  Web Mining	</a:t>
            </a:r>
            <a:endParaRPr lang="th-TH" sz="1600" dirty="0" smtClean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r>
              <a:rPr lang="en-US" sz="1600" dirty="0" smtClean="0">
                <a:latin typeface="Ekkamai Standard" pitchFamily="2" charset="0"/>
                <a:cs typeface="Ekkamai Standard" pitchFamily="2" charset="0"/>
              </a:rPr>
              <a:t>		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	</a:t>
            </a:r>
            <a:r>
              <a:rPr lang="en-US" sz="1600" dirty="0" smtClean="0">
                <a:latin typeface="Ekkamai Standard" pitchFamily="2" charset="0"/>
                <a:cs typeface="Ekkamai Standard" pitchFamily="2" charset="0"/>
              </a:rPr>
              <a:t>    Data </a:t>
            </a: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Mining</a:t>
            </a:r>
          </a:p>
          <a:p>
            <a:pPr marL="0" lvl="1" indent="0">
              <a:buNone/>
            </a:pPr>
            <a:endParaRPr lang="th-TH" sz="1600" b="1" dirty="0"/>
          </a:p>
          <a:p>
            <a:pPr marL="0" lvl="1" indent="0">
              <a:buNone/>
            </a:pPr>
            <a:endParaRPr lang="th-TH" sz="1600" b="1" dirty="0" smtClean="0"/>
          </a:p>
          <a:p>
            <a:pPr marL="0" lvl="1" indent="0">
              <a:buNone/>
            </a:pPr>
            <a:endParaRPr lang="th-TH" sz="1600" b="1" dirty="0"/>
          </a:p>
          <a:p>
            <a:pPr marL="0" lvl="1" indent="0">
              <a:buNone/>
            </a:pPr>
            <a:endParaRPr lang="th-TH" sz="1600" b="1" dirty="0" smtClean="0"/>
          </a:p>
          <a:p>
            <a:pPr marL="0" lvl="1" indent="0">
              <a:buNone/>
            </a:pPr>
            <a:endParaRPr lang="en-US" sz="1600" b="1" dirty="0" smtClean="0"/>
          </a:p>
          <a:p>
            <a:endParaRPr lang="en-US" sz="1600" b="1" dirty="0"/>
          </a:p>
        </p:txBody>
      </p:sp>
      <p:pic>
        <p:nvPicPr>
          <p:cNvPr id="2050" name="Picture 2" descr="E:\MADI\เล่มจบ\เล่ม\00000\finish\00แก้1\271702125743mobileapplica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85" y="3505200"/>
            <a:ext cx="1456765" cy="1238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1" name="Picture 3" descr="E:\MADI\เล่มจบ\เล่ม\00000\finish\00แก้1\HEAD-Can_you_dig_it-what_is_data_mining_and_how_can_it_help_your_small_busin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04927"/>
            <a:ext cx="2286000" cy="12477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3" name="Picture 5" descr="E:\MADI\เล่มจบ\เล่ม\00000\finish\00แก้1\Role-of-Data-in-Web-Mining-m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1" y="3804927"/>
            <a:ext cx="2239204" cy="938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13469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438400"/>
            <a:ext cx="9144000" cy="1447800"/>
          </a:xfrm>
        </p:spPr>
        <p:txBody>
          <a:bodyPr>
            <a:noAutofit/>
          </a:bodyPr>
          <a:lstStyle/>
          <a:p>
            <a:pPr algn="ctr"/>
            <a:r>
              <a:rPr lang="th-TH" sz="20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ขั้นตอนการทำงานของระบบ</a:t>
            </a:r>
            <a:r>
              <a:rPr lang="th-TH" sz="2000" b="1" dirty="0">
                <a:latin typeface="Ekkamai Standard" pitchFamily="2" charset="0"/>
                <a:cs typeface="Ekkamai Standard" pitchFamily="2" charset="0"/>
              </a:rPr>
              <a:t/>
            </a:r>
            <a:br>
              <a:rPr lang="th-TH" sz="2000" b="1" dirty="0">
                <a:latin typeface="Ekkamai Standard" pitchFamily="2" charset="0"/>
                <a:cs typeface="Ekkamai Standard" pitchFamily="2" charset="0"/>
              </a:rPr>
            </a:b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7254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 smtClean="0">
                <a:latin typeface="Ekkamai Standard" pitchFamily="2" charset="0"/>
                <a:cs typeface="Ekkamai Standard" pitchFamily="2" charset="0"/>
              </a:rPr>
              <a:t>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41897" y="762000"/>
            <a:ext cx="2526406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1600" b="1" dirty="0" smtClean="0">
                <a:solidFill>
                  <a:schemeClr val="bg1"/>
                </a:solidFill>
                <a:latin typeface="Ekkamai Standard" pitchFamily="2" charset="0"/>
                <a:cs typeface="Ekkamai Standard" pitchFamily="2" charset="0"/>
              </a:rPr>
              <a:t>ผู้ดูแลระบบเพิ่มข้อมูลพื้นฐาน</a:t>
            </a:r>
            <a:endParaRPr lang="en-US" sz="1600" b="1" dirty="0">
              <a:solidFill>
                <a:schemeClr val="bg1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371600" y="2362199"/>
            <a:ext cx="2667000" cy="1408091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เจ้าหน้าที่ระดับคณะ</a:t>
            </a:r>
          </a:p>
          <a:p>
            <a:pPr algn="ctr">
              <a:lnSpc>
                <a:spcPct val="150000"/>
              </a:lnSpc>
            </a:pP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นำข้อมูลพื้นฐานมาใช้เพิ่ม</a:t>
            </a:r>
          </a:p>
          <a:p>
            <a:pPr algn="ctr">
              <a:lnSpc>
                <a:spcPct val="150000"/>
              </a:lnSpc>
            </a:pP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ข้อมูลหลักสูตร แผนการเรียน และชั้นเรียนที่เปิดสอน</a:t>
            </a:r>
            <a:endParaRPr lang="en-US" sz="16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41897" y="4483994"/>
            <a:ext cx="2526406" cy="1295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เจ้าหน้าที่ระดับภาคนำ</a:t>
            </a:r>
          </a:p>
          <a:p>
            <a:pPr algn="ctr">
              <a:lnSpc>
                <a:spcPct val="150000"/>
              </a:lnSpc>
            </a:pP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ข้อมูลหลักสูตรมาใช้ใน</a:t>
            </a:r>
          </a:p>
          <a:p>
            <a:pPr algn="ctr">
              <a:lnSpc>
                <a:spcPct val="150000"/>
              </a:lnSpc>
            </a:pP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การจัดกลุ่มเรียน</a:t>
            </a:r>
            <a:endParaRPr lang="en-US" sz="16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69228" y="4483994"/>
            <a:ext cx="2286000" cy="1295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เจ้าหน้าที่ระดับภาค</a:t>
            </a:r>
          </a:p>
          <a:p>
            <a:pPr algn="ctr">
              <a:lnSpc>
                <a:spcPct val="150000"/>
              </a:lnSpc>
            </a:pP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จัดตารางสอนในส่วนของภาค</a:t>
            </a:r>
            <a:endParaRPr lang="en-US" sz="16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86400" y="2418544"/>
            <a:ext cx="2286000" cy="1295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th-TH" sz="1600" b="1" dirty="0">
                <a:latin typeface="Ekkamai Standard" pitchFamily="2" charset="0"/>
                <a:cs typeface="Ekkamai Standard" pitchFamily="2" charset="0"/>
              </a:rPr>
              <a:t>เจ้าหน้าที่</a:t>
            </a: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ระดับคณะ</a:t>
            </a:r>
          </a:p>
          <a:p>
            <a:pPr algn="ctr">
              <a:lnSpc>
                <a:spcPct val="150000"/>
              </a:lnSpc>
            </a:pP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จัด</a:t>
            </a:r>
            <a:r>
              <a:rPr lang="th-TH" sz="1600" b="1" dirty="0">
                <a:latin typeface="Ekkamai Standard" pitchFamily="2" charset="0"/>
                <a:cs typeface="Ekkamai Standard" pitchFamily="2" charset="0"/>
              </a:rPr>
              <a:t>ตารางสอน</a:t>
            </a: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ในส่วนของคณะ</a:t>
            </a:r>
            <a:endParaRPr lang="en-US" sz="1600" b="1" dirty="0">
              <a:latin typeface="Ekkamai Standard" pitchFamily="2" charset="0"/>
              <a:cs typeface="Ekkamai Standard" pitchFamily="2" charset="0"/>
            </a:endParaRPr>
          </a:p>
        </p:txBody>
      </p:sp>
      <p:cxnSp>
        <p:nvCxnSpPr>
          <p:cNvPr id="13" name="Straight Arrow Connector 12"/>
          <p:cNvCxnSpPr>
            <a:endCxn id="8" idx="0"/>
          </p:cNvCxnSpPr>
          <p:nvPr/>
        </p:nvCxnSpPr>
        <p:spPr>
          <a:xfrm>
            <a:off x="2705100" y="1676400"/>
            <a:ext cx="0" cy="68579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>
            <a:off x="2705100" y="3770290"/>
            <a:ext cx="0" cy="7137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1" idx="1"/>
          </p:cNvCxnSpPr>
          <p:nvPr/>
        </p:nvCxnSpPr>
        <p:spPr>
          <a:xfrm flipV="1">
            <a:off x="4038600" y="3066244"/>
            <a:ext cx="144780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3"/>
            <a:endCxn id="10" idx="1"/>
          </p:cNvCxnSpPr>
          <p:nvPr/>
        </p:nvCxnSpPr>
        <p:spPr>
          <a:xfrm>
            <a:off x="3968303" y="5131694"/>
            <a:ext cx="150092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14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1"/>
            <a:ext cx="7543800" cy="4116977"/>
          </a:xfrm>
        </p:spPr>
        <p:txBody>
          <a:bodyPr>
            <a:normAutofit/>
          </a:bodyPr>
          <a:lstStyle/>
          <a:p>
            <a:pPr marL="0" lvl="1" indent="0">
              <a:lnSpc>
                <a:spcPct val="150000"/>
              </a:lnSpc>
              <a:buNone/>
            </a:pPr>
            <a:endParaRPr lang="th-TH" sz="2400" b="1" dirty="0" smtClean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en-US" sz="24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81940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3600" b="1" dirty="0">
                <a:latin typeface="Ekkamai Standard" pitchFamily="2" charset="0"/>
                <a:cs typeface="Ekkamai Standard" pitchFamily="2" charset="0"/>
              </a:rPr>
              <a:t>สรุปและวิจารณ์ผลการดำเนินงานสหกิจศึกษา</a:t>
            </a:r>
            <a:endParaRPr lang="en-US" sz="36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34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สรุปและวิจารณ์ผลการดำเนินงานสหกิจศึกษา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9218" name="Picture 2" descr="E:\MADI\เล่มจบ\เล่ม\00000\finish\00แก้1\PBL2017025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798" y="1698171"/>
            <a:ext cx="5257800" cy="30670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77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สรุปและวิจารณ์ผลการดำเนินงานสหกิจศึกษา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229673" y="892934"/>
            <a:ext cx="11125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600" b="1" dirty="0" smtClean="0">
                <a:latin typeface="Ekkamai Standard" pitchFamily="2" charset="0"/>
                <a:cs typeface="Ekkamai Standard" pitchFamily="2" charset="0"/>
              </a:rPr>
              <a:t>      </a:t>
            </a: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สิ่งที่ผู้จัดทำได้รับจากการปฏิบัติสหกิจศึกษา </a:t>
            </a:r>
          </a:p>
          <a:p>
            <a:pPr lvl="2"/>
            <a:endParaRPr lang="en-US" sz="1600" b="1" dirty="0">
              <a:latin typeface="Ekkamai Standard" pitchFamily="2" charset="0"/>
              <a:cs typeface="Ekkamai Standard" pitchFamily="2" charset="0"/>
            </a:endParaRPr>
          </a:p>
          <a:p>
            <a:pPr marL="1657350" lvl="3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ได้รับความรู้เกี่ยวกับการใช้ </a:t>
            </a:r>
            <a:r>
              <a:rPr lang="en-US" sz="1600" dirty="0" smtClean="0">
                <a:latin typeface="Ekkamai Standard" pitchFamily="2" charset="0"/>
                <a:cs typeface="Ekkamai Standard" pitchFamily="2" charset="0"/>
              </a:rPr>
              <a:t>Angular5, Node JS,</a:t>
            </a: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 </a:t>
            </a:r>
            <a:r>
              <a:rPr lang="en-US" sz="1600" dirty="0" smtClean="0">
                <a:latin typeface="Ekkamai Standard" pitchFamily="2" charset="0"/>
                <a:cs typeface="Ekkamai Standard" pitchFamily="2" charset="0"/>
              </a:rPr>
              <a:t>Mongo DB, Rethink DB</a:t>
            </a:r>
          </a:p>
          <a:p>
            <a:pPr marL="1657350" lvl="3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ได้รับ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ความรู้ด้านการเขียนโปรแกรมเช่น </a:t>
            </a: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HTML5, CSS, Typescript, JavaScript</a:t>
            </a:r>
          </a:p>
          <a:p>
            <a:pPr marL="1657350" lvl="3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ได้ออกแบบระบบทั้งด้าน </a:t>
            </a:r>
            <a:r>
              <a:rPr lang="en-US" sz="1600" dirty="0">
                <a:latin typeface="Ekkamai Standard" pitchFamily="2" charset="0"/>
                <a:cs typeface="Ekkamai Standard" pitchFamily="2" charset="0"/>
              </a:rPr>
              <a:t>UX UI 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และด้านฐานข้อมูลของระบบ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  <a:p>
            <a:pPr marL="1657350" lvl="3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ได้รับประสบการณ์ในการทำงานจริง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  <a:p>
            <a:pPr marL="1657350" lvl="3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ได้เสนอแนวคิดในการพัฒนาระบบ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  <a:p>
            <a:pPr marL="1657350" lvl="3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ได้รับฝึกความมีวินัยและกฏระเบียบในการทำงาน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  <a:p>
            <a:pPr marL="1657350" lvl="3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ได้ทำงานกับผู้ที่มีประสบการณ์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  <a:p>
            <a:pPr marL="1657350" lvl="3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ได้คุยงานกับผู้บริหาร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1026" name="Picture 2" descr="E:\MADI\เล่มจบ\เล่ม\00000\finish\00แก้1\Experience-Sid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29200" y="3726287"/>
            <a:ext cx="2971800" cy="2114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74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h-TH" sz="2400" b="1" dirty="0">
                <a:latin typeface="Ekkamai Standard" pitchFamily="2" charset="0"/>
                <a:cs typeface="Ekkamai Standard" pitchFamily="2" charset="0"/>
              </a:rPr>
              <a:t>สรุปและวิจารณ์ผลการดำเนินงานสหกิจศึกษา</a:t>
            </a:r>
            <a:endParaRPr lang="en-US" sz="24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990600"/>
            <a:ext cx="8077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th-TH" sz="1600" b="1" dirty="0">
                <a:latin typeface="Ekkamai Standard" pitchFamily="2" charset="0"/>
                <a:cs typeface="Ekkamai Standard" pitchFamily="2" charset="0"/>
              </a:rPr>
              <a:t>ปัญหาและ</a:t>
            </a:r>
            <a:r>
              <a:rPr lang="th-TH" sz="1600" b="1" dirty="0" smtClean="0">
                <a:latin typeface="Ekkamai Standard" pitchFamily="2" charset="0"/>
                <a:cs typeface="Ekkamai Standard" pitchFamily="2" charset="0"/>
              </a:rPr>
              <a:t>อุปสรรค</a:t>
            </a:r>
          </a:p>
          <a:p>
            <a:pPr lvl="1"/>
            <a:endParaRPr lang="en-US" sz="1600" b="1" dirty="0">
              <a:latin typeface="Ekkamai Standard" pitchFamily="2" charset="0"/>
              <a:cs typeface="Ekkamai Standard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ปัญหา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ทางด้านความรู้ในการเขียนโปรแกรม ซึ่งตอนช่วงแรกๆ ยังเขียนโปรแกรมได้ไม่ค่อยชำนาญเพราะเป็นความรู้ใหม่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เทคโนโลยีต่างๆ ที่เอามาใช้ในการทำระบบค่อนข้างยากพอสมควรจึงต้องใช้เวลาในการศึกษาเพิ่มขึ้น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การ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พัฒนาระบบจัดตารางสอนใช้เวลาในการทำมากกว่าแผนที่ได้วางเอาไว้เนื่องจากเป็นระบบที่มีการจัดการข้อมูลขนาดใหญ่ และมีความซับซ้อนมาก </a:t>
            </a:r>
            <a:endParaRPr lang="en-US" sz="1600" dirty="0">
              <a:latin typeface="Ekkamai Standard" pitchFamily="2" charset="0"/>
              <a:cs typeface="Ekkamai Standard" pitchFamily="2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th-TH" sz="1600" dirty="0" smtClean="0">
                <a:latin typeface="Ekkamai Standard" pitchFamily="2" charset="0"/>
                <a:cs typeface="Ekkamai Standard" pitchFamily="2" charset="0"/>
              </a:rPr>
              <a:t>ผู้</a:t>
            </a:r>
            <a:r>
              <a:rPr lang="th-TH" sz="1600" dirty="0">
                <a:latin typeface="Ekkamai Standard" pitchFamily="2" charset="0"/>
                <a:cs typeface="Ekkamai Standard" pitchFamily="2" charset="0"/>
              </a:rPr>
              <a:t>ทดลองใช้ยังไม่ค่อยเข้าใจการทำงานของระบบ </a:t>
            </a:r>
            <a:endParaRPr lang="en-US" sz="1600" u="none" strike="noStrike" dirty="0">
              <a:effectLst/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14338" name="Picture 2" descr="E:\MADI\เล่มจบ\เล่ม\00000\finish\00แก้1\depositphotos_33231133-stock-photo-proble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7886">
            <a:off x="6487823" y="4049422"/>
            <a:ext cx="1531800" cy="1531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0202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E:\MADI\เล่มจบ\เล่ม\00000\finish\00แก้1\question_mark_PNG1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456" y="1600200"/>
            <a:ext cx="5255611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02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MADI\เล่มจบ\เล่ม\00000\finish\00แก้1\Thank-you-word-clou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43" y="1219200"/>
            <a:ext cx="7657918" cy="413385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93183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24246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2800" b="1" dirty="0" smtClean="0">
                <a:latin typeface="Ekkamai Standard" pitchFamily="2" charset="0"/>
                <a:cs typeface="Ekkamai Standard" pitchFamily="2" charset="0"/>
              </a:rPr>
              <a:t>บทนำ</a:t>
            </a:r>
            <a:endParaRPr lang="en-US" sz="2800" b="1" dirty="0">
              <a:latin typeface="Ekkamai Standard" pitchFamily="2" charset="0"/>
              <a:cs typeface="Ekkamai Standard" pitchFamily="2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00983" y="0"/>
            <a:ext cx="7543800" cy="3920626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endParaRPr lang="en-US" sz="2400" b="1" dirty="0"/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09625" y="609600"/>
            <a:ext cx="7162800" cy="609600"/>
          </a:xfrm>
        </p:spPr>
        <p:txBody>
          <a:bodyPr>
            <a:normAutofit/>
          </a:bodyPr>
          <a:lstStyle/>
          <a:p>
            <a:pPr marL="0" lvl="1" indent="0"/>
            <a:r>
              <a:rPr lang="th-TH" sz="1600" b="1" dirty="0" smtClean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ตารางแสดงแผนการดำเนินงาน (มกราคม </a:t>
            </a:r>
            <a:r>
              <a:rPr lang="th-TH" sz="1600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พ.ศ.</a:t>
            </a:r>
            <a:r>
              <a:rPr lang="en-US" sz="1600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2561 – </a:t>
            </a:r>
            <a:r>
              <a:rPr lang="th-TH" sz="1600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เมษายน พ.ศ.</a:t>
            </a:r>
            <a:r>
              <a:rPr lang="en-US" sz="1600" b="1" dirty="0">
                <a:solidFill>
                  <a:srgbClr val="002060"/>
                </a:solidFill>
                <a:latin typeface="Ekkamai Standard" pitchFamily="2" charset="0"/>
                <a:cs typeface="Ekkamai Standard" pitchFamily="2" charset="0"/>
              </a:rPr>
              <a:t>2561)</a:t>
            </a:r>
            <a:endParaRPr lang="th-TH" sz="1600" b="1" dirty="0">
              <a:solidFill>
                <a:srgbClr val="002060"/>
              </a:solidFill>
              <a:latin typeface="Ekkamai Standard" pitchFamily="2" charset="0"/>
              <a:cs typeface="Ekkamai Standard" pitchFamily="2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9"/>
          <a:stretch/>
        </p:blipFill>
        <p:spPr bwMode="auto">
          <a:xfrm>
            <a:off x="809626" y="1524001"/>
            <a:ext cx="7448551" cy="4092575"/>
          </a:xfrm>
          <a:prstGeom prst="rect">
            <a:avLst/>
          </a:prstGeom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98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76401"/>
            <a:ext cx="7543800" cy="4116977"/>
          </a:xfrm>
        </p:spPr>
        <p:txBody>
          <a:bodyPr>
            <a:normAutofit/>
          </a:bodyPr>
          <a:lstStyle/>
          <a:p>
            <a:pPr marL="0" lvl="1" indent="0">
              <a:lnSpc>
                <a:spcPct val="150000"/>
              </a:lnSpc>
              <a:buNone/>
            </a:pPr>
            <a:endParaRPr lang="th-TH" sz="2400" b="1" dirty="0" smtClean="0">
              <a:latin typeface="Ekkamai Standard" pitchFamily="2" charset="0"/>
              <a:cs typeface="Ekkamai Standard" pitchFamily="2" charset="0"/>
            </a:endParaRPr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th-TH" sz="2400" b="1" dirty="0"/>
          </a:p>
          <a:p>
            <a:pPr marL="0" lvl="1" indent="0">
              <a:buNone/>
            </a:pPr>
            <a:endParaRPr lang="th-TH" sz="2400" b="1" dirty="0" smtClean="0"/>
          </a:p>
          <a:p>
            <a:pPr marL="0" lvl="1" indent="0">
              <a:buNone/>
            </a:pPr>
            <a:endParaRPr lang="en-US" sz="2400" b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50800" y="281940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" sz="4400" b="1" dirty="0">
                <a:latin typeface="Ekkamai Standard" pitchFamily="2" charset="0"/>
                <a:ea typeface="TH SarabunPSK"/>
                <a:cs typeface="Ekkamai Standard" pitchFamily="2" charset="0"/>
                <a:sym typeface="TH SarabunPSK"/>
              </a:rPr>
              <a:t>หลักการและทฤษฎีที่เกี่ยวข้อง</a:t>
            </a:r>
            <a:endParaRPr lang="en-US" sz="4400" b="1" dirty="0">
              <a:latin typeface="Ekkamai Standard" pitchFamily="2" charset="0"/>
              <a:cs typeface="Ekkamai Standar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47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</TotalTime>
  <Words>1019</Words>
  <Application>Microsoft Office PowerPoint</Application>
  <PresentationFormat>On-screen Show (4:3)</PresentationFormat>
  <Paragraphs>316</Paragraphs>
  <Slides>77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NewsPrint</vt:lpstr>
      <vt:lpstr>ระบบจัดตารางสอนคณะวิทยาศาสตร์  ส่วนของการแสดงผล   ห้องปฏิบัติการวิจัย Mobile Application Developers Incubation </vt:lpstr>
      <vt:lpstr>PowerPoint Presentation</vt:lpstr>
      <vt:lpstr>PowerPoint Presentation</vt:lpstr>
      <vt:lpstr>ที่มาของการปฏิบัติงานสหกิจศึกษา</vt:lpstr>
      <vt:lpstr>  วัตถุประสงค์ของงานสหกิจศึกษาที่ได้รับมอบหมาย </vt:lpstr>
      <vt:lpstr>ขอบเขตของงานสหกิจศึกษา</vt:lpstr>
      <vt:lpstr>ห้องปฏิบัติการวิจัย Mobile Application Developers Incubation</vt:lpstr>
      <vt:lpstr>ตารางแสดงแผนการดำเนินงาน (มกราคม พ.ศ.2561 – เมษายน พ.ศ.2561)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Case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Diagram</vt:lpstr>
      <vt:lpstr>PowerPoint Presentation</vt:lpstr>
      <vt:lpstr>PowerPoint Presentation</vt:lpstr>
      <vt:lpstr>Class Diagram</vt:lpstr>
      <vt:lpstr>Class Diagram</vt:lpstr>
      <vt:lpstr>PowerPoint Presentation</vt:lpstr>
      <vt:lpstr>Sequence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</vt:lpstr>
      <vt:lpstr>ระบบจัดตารางสอนคณะวิทยาศาสตร์ ส่วนของการแสดงผล  UX UI</vt:lpstr>
      <vt:lpstr>หน้าจัดการข้อมูลพื้นฐาน ส่วนของผู้ดูแลระบบ </vt:lpstr>
      <vt:lpstr>เมนูข้อมูลพื้นฐาน</vt:lpstr>
      <vt:lpstr>หน้าจัดการรายวิชาทั้งหมด</vt:lpstr>
      <vt:lpstr>เพิ่มข้อมูลรายวิชา</vt:lpstr>
      <vt:lpstr>แก้ไขข้อมูลรายวิชา</vt:lpstr>
      <vt:lpstr>ลบข้อมูลรายวิชา</vt:lpstr>
      <vt:lpstr> หน้าจัดการข้อมูลหลักสูตร ส่วนของเจ้าหน้าที่ระดับคณะ  </vt:lpstr>
      <vt:lpstr>เมนูข้อมูลหลักสูตร</vt:lpstr>
      <vt:lpstr>หน้าจัดการหลักสูตรทั้งหมด</vt:lpstr>
      <vt:lpstr>เพิ่มข้อมูลหลักสูตร</vt:lpstr>
      <vt:lpstr>แก้ไขข้อมูลหลักสูตร</vt:lpstr>
      <vt:lpstr>ลบข้อมูลหลักสูตร</vt:lpstr>
      <vt:lpstr>จัดการรายวิชาในหลักสูตร</vt:lpstr>
      <vt:lpstr>เพิ่มรายวิชาในหลักสูตร</vt:lpstr>
      <vt:lpstr>ลบรายวิชาในหลักสูตร</vt:lpstr>
      <vt:lpstr> หน้าจัดการข้อมูลกลุ่มเรียน ส่วนของเจ้าหน้าที่ระดับคณะ  </vt:lpstr>
      <vt:lpstr>เมนูข้อมูลกลุ่มเรียน</vt:lpstr>
      <vt:lpstr>เลือกชนิดรายวิชา</vt:lpstr>
      <vt:lpstr>เลือกหลักสูตร</vt:lpstr>
      <vt:lpstr>เลือกหลักสูตร</vt:lpstr>
      <vt:lpstr>แสดงข้อมูลรายวิชา</vt:lpstr>
      <vt:lpstr>เพิ่มอาจารย์</vt:lpstr>
      <vt:lpstr>เพิ่มอาจารย์</vt:lpstr>
      <vt:lpstr>แบ่งกลุ่ม</vt:lpstr>
      <vt:lpstr>รวมกลุ่ม</vt:lpstr>
      <vt:lpstr> หน้าจัดตารางสอน ส่วนของเจ้าหน้าที่ระดับคณะ  และเจ้าหน้าที่ระดับภาค   </vt:lpstr>
      <vt:lpstr>PowerPoint Presentation</vt:lpstr>
      <vt:lpstr>PowerPoint Presentation</vt:lpstr>
      <vt:lpstr>ขั้นตอนการทำงานของระบบ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Mrtjoker</dc:creator>
  <cp:lastModifiedBy>Mrtjoker</cp:lastModifiedBy>
  <cp:revision>193</cp:revision>
  <dcterms:created xsi:type="dcterms:W3CDTF">2018-05-21T05:16:22Z</dcterms:created>
  <dcterms:modified xsi:type="dcterms:W3CDTF">2018-05-22T02:58:41Z</dcterms:modified>
</cp:coreProperties>
</file>